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7" r:id="rId3"/>
    <p:sldId id="270" r:id="rId4"/>
    <p:sldId id="271" r:id="rId5"/>
    <p:sldId id="258" r:id="rId6"/>
    <p:sldId id="275" r:id="rId7"/>
    <p:sldId id="272" r:id="rId8"/>
    <p:sldId id="274" r:id="rId9"/>
    <p:sldId id="273"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43" autoAdjust="0"/>
  </p:normalViewPr>
  <p:slideViewPr>
    <p:cSldViewPr>
      <p:cViewPr varScale="1">
        <p:scale>
          <a:sx n="98" d="100"/>
          <a:sy n="98" d="100"/>
        </p:scale>
        <p:origin x="19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4857" tIns="47429" rIns="94857" bIns="4742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4857" tIns="47429" rIns="94857" bIns="47429" rtlCol="0"/>
          <a:lstStyle>
            <a:lvl1pPr algn="r">
              <a:defRPr sz="1300"/>
            </a:lvl1pPr>
          </a:lstStyle>
          <a:p>
            <a:fld id="{E2947A06-50D6-4606-A293-45E71E517086}" type="datetimeFigureOut">
              <a:rPr kumimoji="1" lang="ja-JP" altLang="en-US" smtClean="0"/>
              <a:t>2020/6/12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4857" tIns="47429" rIns="94857" bIns="47429"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4857" tIns="47429" rIns="94857"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4"/>
            <a:ext cx="2918831" cy="493316"/>
          </a:xfrm>
          <a:prstGeom prst="rect">
            <a:avLst/>
          </a:prstGeom>
        </p:spPr>
        <p:txBody>
          <a:bodyPr vert="horz" lIns="94857" tIns="47429" rIns="94857" bIns="4742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4" y="9371284"/>
            <a:ext cx="2918831" cy="493316"/>
          </a:xfrm>
          <a:prstGeom prst="rect">
            <a:avLst/>
          </a:prstGeom>
        </p:spPr>
        <p:txBody>
          <a:bodyPr vert="horz" lIns="94857" tIns="47429" rIns="94857" bIns="47429" rtlCol="0" anchor="b"/>
          <a:lstStyle>
            <a:lvl1pPr algn="r">
              <a:defRPr sz="1300"/>
            </a:lvl1pPr>
          </a:lstStyle>
          <a:p>
            <a:fld id="{83C3BAB4-A8C2-4111-8D11-043AE69010D7}" type="slidenum">
              <a:rPr kumimoji="1" lang="ja-JP" altLang="en-US" smtClean="0"/>
              <a:t>‹#›</a:t>
            </a:fld>
            <a:endParaRPr kumimoji="1" lang="ja-JP" altLang="en-US"/>
          </a:p>
        </p:txBody>
      </p:sp>
    </p:spTree>
    <p:extLst>
      <p:ext uri="{BB962C8B-B14F-4D97-AF65-F5344CB8AC3E}">
        <p14:creationId xmlns:p14="http://schemas.microsoft.com/office/powerpoint/2010/main" val="4196778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4888" y="554038"/>
            <a:ext cx="4718050" cy="3540125"/>
          </a:xfrm>
          <a:prstGeom prst="rect">
            <a:avLst/>
          </a:prstGeom>
        </p:spPr>
      </p:sp>
      <p:sp>
        <p:nvSpPr>
          <p:cNvPr id="3" name="ノート プレースホルダー 2"/>
          <p:cNvSpPr>
            <a:spLocks noGrp="1"/>
          </p:cNvSpPr>
          <p:nvPr>
            <p:ph type="body" idx="1"/>
          </p:nvPr>
        </p:nvSpPr>
        <p:spPr>
          <a:xfrm>
            <a:off x="251908" y="4259361"/>
            <a:ext cx="6199092" cy="5041445"/>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6D5BA0-336B-4A31-AD9A-8B8E96BAF92F}" type="slidenum">
              <a:rPr kumimoji="1" lang="ja-JP" altLang="en-US" smtClean="0"/>
              <a:t>1</a:t>
            </a:fld>
            <a:endParaRPr kumimoji="1" lang="ja-JP" altLang="en-US"/>
          </a:p>
        </p:txBody>
      </p:sp>
    </p:spTree>
    <p:extLst>
      <p:ext uri="{BB962C8B-B14F-4D97-AF65-F5344CB8AC3E}">
        <p14:creationId xmlns:p14="http://schemas.microsoft.com/office/powerpoint/2010/main" val="1047355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C3BAB4-A8C2-4111-8D11-043AE69010D7}" type="slidenum">
              <a:rPr kumimoji="1" lang="ja-JP" altLang="en-US" smtClean="0"/>
              <a:t>2</a:t>
            </a:fld>
            <a:endParaRPr kumimoji="1" lang="ja-JP" altLang="en-US"/>
          </a:p>
        </p:txBody>
      </p:sp>
    </p:spTree>
    <p:extLst>
      <p:ext uri="{BB962C8B-B14F-4D97-AF65-F5344CB8AC3E}">
        <p14:creationId xmlns:p14="http://schemas.microsoft.com/office/powerpoint/2010/main" val="4230106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C3BAB4-A8C2-4111-8D11-043AE69010D7}" type="slidenum">
              <a:rPr kumimoji="1" lang="ja-JP" altLang="en-US" smtClean="0"/>
              <a:t>3</a:t>
            </a:fld>
            <a:endParaRPr kumimoji="1" lang="ja-JP" altLang="en-US"/>
          </a:p>
        </p:txBody>
      </p:sp>
    </p:spTree>
    <p:extLst>
      <p:ext uri="{BB962C8B-B14F-4D97-AF65-F5344CB8AC3E}">
        <p14:creationId xmlns:p14="http://schemas.microsoft.com/office/powerpoint/2010/main" val="4230106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C3BAB4-A8C2-4111-8D11-043AE69010D7}" type="slidenum">
              <a:rPr kumimoji="1" lang="ja-JP" altLang="en-US" smtClean="0"/>
              <a:t>7</a:t>
            </a:fld>
            <a:endParaRPr kumimoji="1" lang="ja-JP" altLang="en-US"/>
          </a:p>
        </p:txBody>
      </p:sp>
    </p:spTree>
    <p:extLst>
      <p:ext uri="{BB962C8B-B14F-4D97-AF65-F5344CB8AC3E}">
        <p14:creationId xmlns:p14="http://schemas.microsoft.com/office/powerpoint/2010/main" val="4230106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C3BAB4-A8C2-4111-8D11-043AE69010D7}" type="slidenum">
              <a:rPr kumimoji="1" lang="ja-JP" altLang="en-US" smtClean="0"/>
              <a:t>8</a:t>
            </a:fld>
            <a:endParaRPr kumimoji="1" lang="ja-JP" altLang="en-US"/>
          </a:p>
        </p:txBody>
      </p:sp>
    </p:spTree>
    <p:extLst>
      <p:ext uri="{BB962C8B-B14F-4D97-AF65-F5344CB8AC3E}">
        <p14:creationId xmlns:p14="http://schemas.microsoft.com/office/powerpoint/2010/main" val="4230106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3057924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28547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1880906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1"/>
            <a:ext cx="77724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6/12/2020</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733614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6/12/2020</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038910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6/12/2020</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325088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6/12/2020</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210504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6/12/2020</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88222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428177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150648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122618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1730672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467302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356788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75762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9FFED9-7871-49E1-A1A6-5C91DABB03A9}" type="datetimeFigureOut">
              <a:rPr kumimoji="1" lang="ja-JP" altLang="en-US" smtClean="0"/>
              <a:t>2020/6/12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1175116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FFED9-7871-49E1-A1A6-5C91DABB03A9}" type="datetimeFigureOut">
              <a:rPr kumimoji="1" lang="ja-JP" altLang="en-US" smtClean="0"/>
              <a:t>2020/6/12</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55E79-E0BA-400B-9F79-E1A1DADCAFC4}" type="slidenum">
              <a:rPr kumimoji="1" lang="ja-JP" altLang="en-US" smtClean="0"/>
              <a:t>‹#›</a:t>
            </a:fld>
            <a:endParaRPr kumimoji="1" lang="ja-JP" altLang="en-US"/>
          </a:p>
        </p:txBody>
      </p:sp>
    </p:spTree>
    <p:extLst>
      <p:ext uri="{BB962C8B-B14F-4D97-AF65-F5344CB8AC3E}">
        <p14:creationId xmlns:p14="http://schemas.microsoft.com/office/powerpoint/2010/main" val="3939764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57200" y="274320"/>
            <a:ext cx="82296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457200" y="1577340"/>
            <a:ext cx="82296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200" y="6377940"/>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6/12/2020</a:t>
            </a:fld>
            <a:endParaRPr lang="en-US">
              <a:solidFill>
                <a:prstClr val="black">
                  <a:tint val="75000"/>
                </a:prstClr>
              </a:solidFill>
            </a:endParaRPr>
          </a:p>
        </p:txBody>
      </p:sp>
      <p:sp>
        <p:nvSpPr>
          <p:cNvPr id="6" name="Holder 6"/>
          <p:cNvSpPr>
            <a:spLocks noGrp="1"/>
          </p:cNvSpPr>
          <p:nvPr>
            <p:ph type="sldNum" sz="quarter" idx="7"/>
          </p:nvPr>
        </p:nvSpPr>
        <p:spPr>
          <a:xfrm>
            <a:off x="6583680" y="6377940"/>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92858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custDataLst>
              <p:tags r:id="rId1"/>
            </p:custDataLst>
          </p:nvPr>
        </p:nvSpPr>
        <p:spPr>
          <a:xfrm>
            <a:off x="685800" y="2538574"/>
            <a:ext cx="7772400" cy="1204788"/>
          </a:xfrm>
        </p:spPr>
        <p:txBody>
          <a:bodyPr>
            <a:noAutofit/>
          </a:bodyPr>
          <a:lstStyle/>
          <a:p>
            <a:pPr eaLnBrk="1" hangingPunct="1"/>
            <a:r>
              <a:rPr lang="ja-JP" altLang="en-US" sz="4800" b="1" dirty="0">
                <a:solidFill>
                  <a:srgbClr val="000099"/>
                </a:solidFill>
              </a:rPr>
              <a:t>新型コロナ禍での</a:t>
            </a:r>
            <a:br>
              <a:rPr lang="en-US" altLang="ja-JP" sz="4800" b="1" dirty="0">
                <a:solidFill>
                  <a:srgbClr val="000099"/>
                </a:solidFill>
              </a:rPr>
            </a:br>
            <a:r>
              <a:rPr lang="ja-JP" altLang="en-US" sz="4800" b="1" dirty="0">
                <a:solidFill>
                  <a:srgbClr val="000099"/>
                </a:solidFill>
              </a:rPr>
              <a:t>外洋レース開催のガイダンス</a:t>
            </a:r>
          </a:p>
        </p:txBody>
      </p:sp>
      <p:pic>
        <p:nvPicPr>
          <p:cNvPr id="11" name="Picture 2" descr="JSA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404664"/>
            <a:ext cx="5688012"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ubtitle 2"/>
          <p:cNvSpPr txBox="1">
            <a:spLocks/>
          </p:cNvSpPr>
          <p:nvPr>
            <p:custDataLst>
              <p:tags r:id="rId2"/>
            </p:custDataLst>
          </p:nvPr>
        </p:nvSpPr>
        <p:spPr bwMode="auto">
          <a:xfrm>
            <a:off x="6245226" y="1265238"/>
            <a:ext cx="26654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buFont typeface="Arial" panose="020B0604020202020204" pitchFamily="34" charset="0"/>
              <a:buNone/>
            </a:pPr>
            <a:r>
              <a:rPr lang="en-US" altLang="ja-JP" sz="1800" b="1" dirty="0">
                <a:solidFill>
                  <a:srgbClr val="000099"/>
                </a:solidFill>
              </a:rPr>
              <a:t>2020</a:t>
            </a:r>
            <a:r>
              <a:rPr lang="ja-JP" altLang="en-US" sz="1800" b="1" dirty="0">
                <a:solidFill>
                  <a:srgbClr val="000099"/>
                </a:solidFill>
              </a:rPr>
              <a:t>年</a:t>
            </a:r>
            <a:r>
              <a:rPr lang="en-US" altLang="ja-JP" sz="1800" b="1" dirty="0">
                <a:solidFill>
                  <a:srgbClr val="000099"/>
                </a:solidFill>
              </a:rPr>
              <a:t>6</a:t>
            </a:r>
            <a:r>
              <a:rPr lang="ja-JP" altLang="en-US" sz="1800" b="1" dirty="0">
                <a:solidFill>
                  <a:srgbClr val="000099"/>
                </a:solidFill>
              </a:rPr>
              <a:t>月</a:t>
            </a:r>
            <a:endParaRPr lang="en-US" altLang="ja-JP" sz="1800" b="1" dirty="0">
              <a:solidFill>
                <a:srgbClr val="000099"/>
              </a:solidFill>
            </a:endParaRPr>
          </a:p>
          <a:p>
            <a:pPr algn="ctr" eaLnBrk="1" hangingPunct="1">
              <a:buFont typeface="Arial" panose="020B0604020202020204" pitchFamily="34" charset="0"/>
              <a:buNone/>
            </a:pPr>
            <a:r>
              <a:rPr lang="en-US" altLang="ja-JP" sz="1800" b="1" dirty="0">
                <a:solidFill>
                  <a:srgbClr val="000099"/>
                </a:solidFill>
              </a:rPr>
              <a:t>Ver.1</a:t>
            </a:r>
          </a:p>
        </p:txBody>
      </p:sp>
      <p:sp>
        <p:nvSpPr>
          <p:cNvPr id="7" name="Title 1"/>
          <p:cNvSpPr txBox="1">
            <a:spLocks/>
          </p:cNvSpPr>
          <p:nvPr>
            <p:custDataLst>
              <p:tags r:id="rId3"/>
            </p:custDataLst>
          </p:nvPr>
        </p:nvSpPr>
        <p:spPr>
          <a:xfrm>
            <a:off x="2807804" y="5850942"/>
            <a:ext cx="3528392" cy="120478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800" b="1" dirty="0">
                <a:solidFill>
                  <a:srgbClr val="000099"/>
                </a:solidFill>
              </a:rPr>
              <a:t>JSAF</a:t>
            </a:r>
            <a:r>
              <a:rPr lang="ja-JP" altLang="en-US" sz="2800" b="1" dirty="0">
                <a:solidFill>
                  <a:srgbClr val="000099"/>
                </a:solidFill>
              </a:rPr>
              <a:t>外洋常任委員会</a:t>
            </a:r>
            <a:endParaRPr lang="en-US" altLang="ja-JP" sz="2800" b="1" dirty="0">
              <a:solidFill>
                <a:srgbClr val="000099"/>
              </a:solidFill>
            </a:endParaRPr>
          </a:p>
          <a:p>
            <a:endParaRPr lang="en-US" altLang="ja-JP" sz="1800" dirty="0">
              <a:solidFill>
                <a:srgbClr val="000099"/>
              </a:solidFill>
            </a:endParaRPr>
          </a:p>
          <a:p>
            <a:endParaRPr lang="en-US" altLang="ja-JP" sz="1800" dirty="0">
              <a:solidFill>
                <a:srgbClr val="000099"/>
              </a:solidFill>
            </a:endParaRPr>
          </a:p>
          <a:p>
            <a:endParaRPr lang="ja-JP" altLang="en-US" sz="1800" dirty="0">
              <a:solidFill>
                <a:srgbClr val="000099"/>
              </a:solidFill>
            </a:endParaRPr>
          </a:p>
        </p:txBody>
      </p:sp>
    </p:spTree>
    <p:extLst>
      <p:ext uri="{BB962C8B-B14F-4D97-AF65-F5344CB8AC3E}">
        <p14:creationId xmlns:p14="http://schemas.microsoft.com/office/powerpoint/2010/main" val="1247750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992" y="135769"/>
            <a:ext cx="5167696" cy="382797"/>
          </a:xfrm>
          <a:prstGeom prst="rect">
            <a:avLst/>
          </a:prstGeom>
        </p:spPr>
        <p:txBody>
          <a:bodyPr vert="horz" wrap="square" lIns="0" tIns="13335" rIns="0" bIns="0" rtlCol="0">
            <a:spAutoFit/>
          </a:bodyPr>
          <a:lstStyle/>
          <a:p>
            <a:pPr marL="12700" algn="l">
              <a:lnSpc>
                <a:spcPct val="100000"/>
              </a:lnSpc>
              <a:spcBef>
                <a:spcPts val="105"/>
              </a:spcBef>
            </a:pPr>
            <a:r>
              <a:rPr lang="ja-JP" altLang="en-US" sz="2400" b="1" i="0" spc="-5" dirty="0">
                <a:latin typeface="HG丸ｺﾞｼｯｸM-PRO"/>
                <a:cs typeface="HG丸ｺﾞｼｯｸM-PRO"/>
              </a:rPr>
              <a:t>はじめに　</a:t>
            </a:r>
            <a:endParaRPr sz="2400" b="1" i="0" spc="-5" dirty="0">
              <a:latin typeface="HG丸ｺﾞｼｯｸM-PRO"/>
              <a:cs typeface="HG丸ｺﾞｼｯｸM-PRO"/>
            </a:endParaRPr>
          </a:p>
        </p:txBody>
      </p:sp>
      <p:sp>
        <p:nvSpPr>
          <p:cNvPr id="3" name="object 3"/>
          <p:cNvSpPr/>
          <p:nvPr/>
        </p:nvSpPr>
        <p:spPr>
          <a:xfrm>
            <a:off x="222487" y="712776"/>
            <a:ext cx="8918448" cy="85344"/>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47828" y="992329"/>
            <a:ext cx="8993107" cy="6201056"/>
          </a:xfrm>
          <a:prstGeom prst="rect">
            <a:avLst/>
          </a:prstGeom>
        </p:spPr>
        <p:txBody>
          <a:bodyPr vert="horz" wrap="square" lIns="0" tIns="14604" rIns="0" bIns="0" rtlCol="0">
            <a:spAutoFit/>
          </a:bodyPr>
          <a:lstStyle/>
          <a:p>
            <a:r>
              <a:rPr lang="ja-JP" altLang="en-US" sz="2400" b="1" dirty="0">
                <a:latin typeface="+mn-ea"/>
              </a:rPr>
              <a:t>＊本ガイダンス</a:t>
            </a:r>
            <a:r>
              <a:rPr lang="ja-JP" altLang="ja-JP" sz="2400" b="1" dirty="0">
                <a:latin typeface="+mn-ea"/>
              </a:rPr>
              <a:t>は</a:t>
            </a:r>
            <a:r>
              <a:rPr lang="ja-JP" altLang="en-US" sz="2400" b="1" dirty="0">
                <a:latin typeface="+mn-ea"/>
              </a:rPr>
              <a:t>、</a:t>
            </a:r>
            <a:r>
              <a:rPr lang="ja-JP" altLang="ja-JP" sz="2400" b="1" dirty="0">
                <a:latin typeface="+mn-ea"/>
              </a:rPr>
              <a:t>外洋レース主催者のためであって、規定ではない。</a:t>
            </a:r>
          </a:p>
          <a:p>
            <a:r>
              <a:rPr lang="ja-JP" altLang="ja-JP" sz="2400" b="1" dirty="0">
                <a:latin typeface="+mn-ea"/>
              </a:rPr>
              <a:t>　外洋レース主催の際にチェックリスト的に利用することを</a:t>
            </a:r>
            <a:r>
              <a:rPr lang="ja-JP" altLang="en-US" sz="2400" b="1" dirty="0">
                <a:latin typeface="+mn-ea"/>
              </a:rPr>
              <a:t>薦めるものである</a:t>
            </a:r>
            <a:r>
              <a:rPr lang="ja-JP" altLang="ja-JP" sz="2400" b="1" dirty="0">
                <a:latin typeface="+mn-ea"/>
              </a:rPr>
              <a:t>。</a:t>
            </a:r>
            <a:endParaRPr lang="en-US" altLang="ja-JP" sz="2400" b="1" dirty="0">
              <a:latin typeface="+mn-ea"/>
            </a:endParaRPr>
          </a:p>
          <a:p>
            <a:r>
              <a:rPr lang="ja-JP" altLang="en-US" sz="2400" b="1" dirty="0">
                <a:latin typeface="+mn-ea"/>
              </a:rPr>
              <a:t>　</a:t>
            </a:r>
            <a:endParaRPr lang="en-US" altLang="ja-JP" sz="2400" b="1" dirty="0">
              <a:latin typeface="+mn-ea"/>
            </a:endParaRPr>
          </a:p>
          <a:p>
            <a:r>
              <a:rPr lang="ja-JP" altLang="en-US" sz="2400" b="1" dirty="0">
                <a:latin typeface="+mn-ea"/>
              </a:rPr>
              <a:t>＊本ガイダンスはアップデートできるものである。</a:t>
            </a:r>
            <a:endParaRPr lang="en-US" altLang="ja-JP" sz="2400" b="1" dirty="0">
              <a:latin typeface="+mn-ea"/>
            </a:endParaRPr>
          </a:p>
          <a:p>
            <a:r>
              <a:rPr lang="ja-JP" altLang="en-US" sz="2400" b="1" dirty="0">
                <a:latin typeface="+mn-ea"/>
              </a:rPr>
              <a:t>　「</a:t>
            </a:r>
            <a:r>
              <a:rPr lang="en-US" altLang="ja-JP" sz="2400" b="1" dirty="0">
                <a:latin typeface="+mn-ea"/>
              </a:rPr>
              <a:t>COVID-19</a:t>
            </a:r>
            <a:r>
              <a:rPr lang="ja-JP" altLang="en-US" sz="2400" b="1" dirty="0">
                <a:latin typeface="+mn-ea"/>
              </a:rPr>
              <a:t>」への対応は、誰も正解を持っていないので、現状のガイ　　ドラインはあくまでも現時点においてのガイドラインである。したがって、このガイダンスの内容はいつでもアップデートされるので、　注意いただくこと。</a:t>
            </a:r>
            <a:endParaRPr lang="en-US" altLang="ja-JP" sz="2400" b="1" dirty="0">
              <a:latin typeface="+mn-ea"/>
            </a:endParaRPr>
          </a:p>
          <a:p>
            <a:r>
              <a:rPr lang="ja-JP" altLang="en-US" sz="2400" b="1" dirty="0">
                <a:latin typeface="+mn-ea"/>
              </a:rPr>
              <a:t>　また、感染拡大にあたっては、いつでもイベント中止の判断を念頭においておくものである。</a:t>
            </a:r>
            <a:endParaRPr lang="en-US" altLang="ja-JP" sz="2400" b="1" dirty="0">
              <a:latin typeface="+mn-ea"/>
            </a:endParaRPr>
          </a:p>
          <a:p>
            <a:endParaRPr lang="en-US" altLang="ja-JP" sz="2400" b="1" dirty="0">
              <a:latin typeface="+mn-ea"/>
            </a:endParaRPr>
          </a:p>
          <a:p>
            <a:r>
              <a:rPr lang="ja-JP" altLang="en-US" sz="2400" b="1" dirty="0">
                <a:latin typeface="+mn-ea"/>
              </a:rPr>
              <a:t>＊艇と乗員の安全確保の責任は、各々の艇（艇の責任者）にある。</a:t>
            </a:r>
            <a:endParaRPr lang="en-US" altLang="ja-JP" sz="2400" b="1" dirty="0">
              <a:latin typeface="+mn-ea"/>
            </a:endParaRPr>
          </a:p>
          <a:p>
            <a:r>
              <a:rPr lang="ja-JP" altLang="en-US" sz="2400" b="1" dirty="0">
                <a:latin typeface="+mn-ea"/>
              </a:rPr>
              <a:t>　乗艇する人員の緊急時の連絡先リストの整備等が必要である。</a:t>
            </a:r>
            <a:endParaRPr lang="en-US" altLang="ja-JP" sz="2400" b="1" dirty="0">
              <a:latin typeface="+mn-ea"/>
            </a:endParaRPr>
          </a:p>
          <a:p>
            <a:endParaRPr lang="en-US" altLang="ja-JP" sz="2400" b="1" dirty="0">
              <a:latin typeface="+mn-ea"/>
            </a:endParaRPr>
          </a:p>
          <a:p>
            <a:r>
              <a:rPr lang="ja-JP" altLang="en-US" sz="2400" b="1" dirty="0">
                <a:latin typeface="+mn-ea"/>
              </a:rPr>
              <a:t>＊レース主催者にはすべての競技者の安全は最も重要な責任である。</a:t>
            </a:r>
            <a:endParaRPr lang="en-US" altLang="ja-JP" sz="2400" b="1" dirty="0">
              <a:latin typeface="+mn-ea"/>
            </a:endParaRPr>
          </a:p>
          <a:p>
            <a:r>
              <a:rPr lang="ja-JP" altLang="en-US" dirty="0">
                <a:solidFill>
                  <a:srgbClr val="FF0000"/>
                </a:solidFill>
                <a:latin typeface="HG丸ｺﾞｼｯｸM-PRO"/>
                <a:cs typeface="HG丸ｺﾞｼｯｸM-PRO"/>
              </a:rPr>
              <a:t>　</a:t>
            </a:r>
            <a:endParaRPr lang="en-US" altLang="ja-JP" dirty="0">
              <a:solidFill>
                <a:srgbClr val="FF0000"/>
              </a:solidFill>
              <a:latin typeface="HG丸ｺﾞｼｯｸM-PRO"/>
              <a:cs typeface="HG丸ｺﾞｼｯｸM-PRO"/>
            </a:endParaRPr>
          </a:p>
        </p:txBody>
      </p:sp>
      <p:sp>
        <p:nvSpPr>
          <p:cNvPr id="7" name="object 7"/>
          <p:cNvSpPr txBox="1"/>
          <p:nvPr/>
        </p:nvSpPr>
        <p:spPr>
          <a:xfrm>
            <a:off x="8491982" y="6465214"/>
            <a:ext cx="128271" cy="153888"/>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88888"/>
                </a:solidFill>
                <a:latin typeface="Calibri"/>
                <a:cs typeface="Calibri"/>
              </a:rPr>
              <a:t>2</a:t>
            </a:fld>
            <a:endParaRPr sz="1200">
              <a:latin typeface="Calibri"/>
              <a:cs typeface="Calibri"/>
            </a:endParaRPr>
          </a:p>
        </p:txBody>
      </p:sp>
      <p:pic>
        <p:nvPicPr>
          <p:cNvPr id="4" name="図 3">
            <a:extLst>
              <a:ext uri="{FF2B5EF4-FFF2-40B4-BE49-F238E27FC236}">
                <a16:creationId xmlns:a16="http://schemas.microsoft.com/office/drawing/2014/main" id="{94FC860F-E0B9-4C4F-B716-B37E8AB5316D}"/>
              </a:ext>
            </a:extLst>
          </p:cNvPr>
          <p:cNvPicPr>
            <a:picLocks noChangeAspect="1"/>
          </p:cNvPicPr>
          <p:nvPr/>
        </p:nvPicPr>
        <p:blipFill>
          <a:blip r:embed="rId4"/>
          <a:stretch>
            <a:fillRect/>
          </a:stretch>
        </p:blipFill>
        <p:spPr>
          <a:xfrm>
            <a:off x="5139624" y="238898"/>
            <a:ext cx="3851384" cy="452004"/>
          </a:xfrm>
          <a:prstGeom prst="rect">
            <a:avLst/>
          </a:prstGeom>
        </p:spPr>
      </p:pic>
    </p:spTree>
    <p:extLst>
      <p:ext uri="{BB962C8B-B14F-4D97-AF65-F5344CB8AC3E}">
        <p14:creationId xmlns:p14="http://schemas.microsoft.com/office/powerpoint/2010/main" val="339533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7828" y="696468"/>
            <a:ext cx="8918448" cy="85344"/>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47829" y="987092"/>
            <a:ext cx="8672644" cy="5872248"/>
          </a:xfrm>
          <a:prstGeom prst="rect">
            <a:avLst/>
          </a:prstGeom>
        </p:spPr>
        <p:txBody>
          <a:bodyPr vert="horz" wrap="square" lIns="0" tIns="14604" rIns="0" bIns="0" rtlCol="0">
            <a:spAutoFit/>
          </a:bodyPr>
          <a:lstStyle/>
          <a:p>
            <a:pPr marL="12700" marR="5080" indent="156845">
              <a:lnSpc>
                <a:spcPct val="105300"/>
              </a:lnSpc>
              <a:spcBef>
                <a:spcPts val="114"/>
              </a:spcBef>
            </a:pPr>
            <a:endParaRPr lang="en-US" altLang="ja-JP" dirty="0">
              <a:cs typeface="ＭＳ Ｐゴシック"/>
            </a:endParaRPr>
          </a:p>
          <a:p>
            <a:r>
              <a:rPr lang="ja-JP" altLang="en-US" dirty="0"/>
              <a:t>　　</a:t>
            </a:r>
            <a:r>
              <a:rPr lang="ja-JP" altLang="en-US" sz="2400" b="1" dirty="0"/>
              <a:t>　</a:t>
            </a:r>
            <a:endParaRPr lang="en-US" altLang="ja-JP" sz="2400" b="1" dirty="0"/>
          </a:p>
          <a:p>
            <a:r>
              <a:rPr lang="ja-JP" altLang="en-US" sz="2400" b="1" dirty="0"/>
              <a:t>＊　外出自粛の段階的緩和の目安（資料１）</a:t>
            </a:r>
            <a:endParaRPr lang="en-US" altLang="ja-JP" sz="2400" b="1" dirty="0"/>
          </a:p>
          <a:p>
            <a:r>
              <a:rPr lang="ja-JP" altLang="en-US" sz="2400" b="1" dirty="0"/>
              <a:t>＊　イベント開催制限の段階的目安（資料２）</a:t>
            </a:r>
            <a:endParaRPr lang="en-US" altLang="ja-JP" sz="2400" b="1" dirty="0"/>
          </a:p>
          <a:p>
            <a:r>
              <a:rPr lang="ja-JP" altLang="en-US" sz="2400" b="1" dirty="0"/>
              <a:t>＊　</a:t>
            </a:r>
            <a:r>
              <a:rPr lang="en-US" altLang="ja-JP" sz="2400" b="1" dirty="0"/>
              <a:t>World Sailing COVID-19</a:t>
            </a:r>
            <a:r>
              <a:rPr lang="ja-JP" altLang="en-US" sz="2400" b="1" dirty="0"/>
              <a:t>　</a:t>
            </a:r>
            <a:endParaRPr lang="en-US" altLang="ja-JP" sz="2400" b="1" dirty="0"/>
          </a:p>
          <a:p>
            <a:r>
              <a:rPr lang="ja-JP" altLang="en-US" sz="2400" b="1" dirty="0"/>
              <a:t> 　　オフショア・レース主催者のためのガイド　（資料３）</a:t>
            </a:r>
            <a:endParaRPr lang="en-US" altLang="ja-JP" sz="2400" b="1" dirty="0"/>
          </a:p>
          <a:p>
            <a:r>
              <a:rPr lang="ja-JP" altLang="en-US" sz="2400" b="1" dirty="0"/>
              <a:t>＊　資料３．抜粋　コロナ非常事態医学対応計画（資料３．抜粋）</a:t>
            </a:r>
            <a:endParaRPr lang="en-US" altLang="ja-JP" sz="2400" b="1" dirty="0"/>
          </a:p>
          <a:p>
            <a:r>
              <a:rPr lang="ja-JP" altLang="en-US" sz="2400" b="1" dirty="0"/>
              <a:t>＊　</a:t>
            </a:r>
            <a:r>
              <a:rPr lang="en-US" altLang="ja-JP" sz="2400" b="1" dirty="0"/>
              <a:t>JSAF </a:t>
            </a:r>
            <a:r>
              <a:rPr lang="ja-JP" altLang="en-US" sz="2400" b="1" dirty="0"/>
              <a:t>感染症ガイドライン（資料４）</a:t>
            </a:r>
            <a:endParaRPr lang="en-US" altLang="ja-JP" sz="2400" b="1" dirty="0"/>
          </a:p>
          <a:p>
            <a:r>
              <a:rPr lang="ja-JP" altLang="en-US" sz="2400" b="1" dirty="0"/>
              <a:t>＊　</a:t>
            </a:r>
            <a:r>
              <a:rPr lang="en-US" altLang="ja-JP" sz="2400" b="1" dirty="0"/>
              <a:t>JSAF </a:t>
            </a:r>
            <a:r>
              <a:rPr lang="ja-JP" altLang="en-US" sz="2400" b="1" dirty="0"/>
              <a:t>感染症ガイドライン・実践例（資料５）</a:t>
            </a:r>
            <a:endParaRPr lang="en-US" altLang="ja-JP" sz="2400" b="1" dirty="0"/>
          </a:p>
          <a:p>
            <a:endParaRPr lang="en-US" altLang="ja-JP" sz="2400" b="1" dirty="0"/>
          </a:p>
          <a:p>
            <a:endParaRPr lang="en-US" altLang="ja-JP" dirty="0"/>
          </a:p>
          <a:p>
            <a:r>
              <a:rPr lang="ja-JP" altLang="en-US" dirty="0">
                <a:solidFill>
                  <a:srgbClr val="0000FF"/>
                </a:solidFill>
              </a:rPr>
              <a:t>　　</a:t>
            </a:r>
            <a:endParaRPr lang="en-US" altLang="ja-JP" dirty="0">
              <a:solidFill>
                <a:srgbClr val="0000FF"/>
              </a:solidFill>
            </a:endParaRPr>
          </a:p>
          <a:p>
            <a:endParaRPr lang="en-US" altLang="ja-JP" b="1" dirty="0">
              <a:solidFill>
                <a:srgbClr val="0000FF"/>
              </a:solidFill>
            </a:endParaRPr>
          </a:p>
          <a:p>
            <a:endParaRPr lang="en-US" altLang="ja-JP" dirty="0">
              <a:solidFill>
                <a:srgbClr val="0000FF"/>
              </a:solidFill>
            </a:endParaRPr>
          </a:p>
          <a:p>
            <a:r>
              <a:rPr lang="ja-JP" altLang="en-US" dirty="0">
                <a:solidFill>
                  <a:srgbClr val="0000FF"/>
                </a:solidFill>
              </a:rPr>
              <a:t>　　</a:t>
            </a:r>
            <a:endParaRPr lang="ja-JP" altLang="ja-JP" dirty="0">
              <a:solidFill>
                <a:srgbClr val="0000FF"/>
              </a:solidFill>
            </a:endParaRPr>
          </a:p>
          <a:p>
            <a:pPr marL="12700" marR="5080" indent="156845">
              <a:lnSpc>
                <a:spcPct val="105300"/>
              </a:lnSpc>
              <a:spcBef>
                <a:spcPts val="114"/>
              </a:spcBef>
            </a:pPr>
            <a:endParaRPr lang="en-US" altLang="ja-JP" dirty="0">
              <a:solidFill>
                <a:srgbClr val="0000FF"/>
              </a:solidFill>
            </a:endParaRPr>
          </a:p>
          <a:p>
            <a:endParaRPr lang="en-US" altLang="ja-JP" dirty="0">
              <a:solidFill>
                <a:srgbClr val="0000FF"/>
              </a:solidFill>
              <a:latin typeface="ＭＳ Ｐゴシック"/>
              <a:cs typeface="ＭＳ Ｐゴシック"/>
            </a:endParaRPr>
          </a:p>
          <a:p>
            <a:endParaRPr lang="en-US" altLang="ja-JP" dirty="0">
              <a:solidFill>
                <a:srgbClr val="FF0000"/>
              </a:solidFill>
              <a:latin typeface="HG丸ｺﾞｼｯｸM-PRO"/>
              <a:cs typeface="HG丸ｺﾞｼｯｸM-PRO"/>
            </a:endParaRPr>
          </a:p>
        </p:txBody>
      </p:sp>
      <p:sp>
        <p:nvSpPr>
          <p:cNvPr id="7" name="object 7"/>
          <p:cNvSpPr txBox="1"/>
          <p:nvPr/>
        </p:nvSpPr>
        <p:spPr>
          <a:xfrm>
            <a:off x="8491982" y="6465214"/>
            <a:ext cx="128271" cy="153888"/>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88888"/>
                </a:solidFill>
                <a:latin typeface="Calibri"/>
                <a:cs typeface="Calibri"/>
              </a:rPr>
              <a:t>3</a:t>
            </a:fld>
            <a:endParaRPr sz="1200">
              <a:latin typeface="Calibri"/>
              <a:cs typeface="Calibri"/>
            </a:endParaRPr>
          </a:p>
        </p:txBody>
      </p:sp>
      <p:sp>
        <p:nvSpPr>
          <p:cNvPr id="8" name="object 2">
            <a:extLst>
              <a:ext uri="{FF2B5EF4-FFF2-40B4-BE49-F238E27FC236}">
                <a16:creationId xmlns:a16="http://schemas.microsoft.com/office/drawing/2014/main" id="{7C41D1C7-70C0-4A2E-906C-C0D95765A743}"/>
              </a:ext>
            </a:extLst>
          </p:cNvPr>
          <p:cNvSpPr txBox="1">
            <a:spLocks noGrp="1"/>
          </p:cNvSpPr>
          <p:nvPr>
            <p:ph type="title"/>
          </p:nvPr>
        </p:nvSpPr>
        <p:spPr>
          <a:xfrm>
            <a:off x="152992" y="135769"/>
            <a:ext cx="5167696" cy="382797"/>
          </a:xfrm>
          <a:prstGeom prst="rect">
            <a:avLst/>
          </a:prstGeom>
        </p:spPr>
        <p:txBody>
          <a:bodyPr vert="horz" wrap="square" lIns="0" tIns="13335" rIns="0" bIns="0" rtlCol="0">
            <a:spAutoFit/>
          </a:bodyPr>
          <a:lstStyle/>
          <a:p>
            <a:pPr marL="12700" algn="l">
              <a:lnSpc>
                <a:spcPct val="100000"/>
              </a:lnSpc>
              <a:spcBef>
                <a:spcPts val="105"/>
              </a:spcBef>
            </a:pPr>
            <a:r>
              <a:rPr lang="ja-JP" altLang="en-US" sz="2400" b="1" spc="-5" dirty="0">
                <a:latin typeface="HG丸ｺﾞｼｯｸM-PRO"/>
                <a:cs typeface="HG丸ｺﾞｼｯｸM-PRO"/>
              </a:rPr>
              <a:t>参考資料</a:t>
            </a:r>
            <a:endParaRPr sz="2400" b="1" i="0" spc="-5" dirty="0">
              <a:latin typeface="HG丸ｺﾞｼｯｸM-PRO"/>
              <a:cs typeface="HG丸ｺﾞｼｯｸM-PRO"/>
            </a:endParaRPr>
          </a:p>
        </p:txBody>
      </p:sp>
      <p:pic>
        <p:nvPicPr>
          <p:cNvPr id="10" name="図 9">
            <a:extLst>
              <a:ext uri="{FF2B5EF4-FFF2-40B4-BE49-F238E27FC236}">
                <a16:creationId xmlns:a16="http://schemas.microsoft.com/office/drawing/2014/main" id="{D3566977-0984-4B13-BDE8-F5FD8C1EF263}"/>
              </a:ext>
            </a:extLst>
          </p:cNvPr>
          <p:cNvPicPr>
            <a:picLocks noChangeAspect="1"/>
          </p:cNvPicPr>
          <p:nvPr/>
        </p:nvPicPr>
        <p:blipFill>
          <a:blip r:embed="rId4"/>
          <a:stretch>
            <a:fillRect/>
          </a:stretch>
        </p:blipFill>
        <p:spPr>
          <a:xfrm>
            <a:off x="5155243" y="126358"/>
            <a:ext cx="3853006" cy="451143"/>
          </a:xfrm>
          <a:prstGeom prst="rect">
            <a:avLst/>
          </a:prstGeom>
        </p:spPr>
      </p:pic>
    </p:spTree>
    <p:extLst>
      <p:ext uri="{BB962C8B-B14F-4D97-AF65-F5344CB8AC3E}">
        <p14:creationId xmlns:p14="http://schemas.microsoft.com/office/powerpoint/2010/main" val="424300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992" y="135769"/>
            <a:ext cx="5167696" cy="382797"/>
          </a:xfrm>
          <a:prstGeom prst="rect">
            <a:avLst/>
          </a:prstGeom>
        </p:spPr>
        <p:txBody>
          <a:bodyPr vert="horz" wrap="square" lIns="0" tIns="13335" rIns="0" bIns="0" rtlCol="0">
            <a:spAutoFit/>
          </a:bodyPr>
          <a:lstStyle/>
          <a:p>
            <a:pPr marL="12700" algn="l">
              <a:lnSpc>
                <a:spcPct val="100000"/>
              </a:lnSpc>
              <a:spcBef>
                <a:spcPts val="105"/>
              </a:spcBef>
            </a:pPr>
            <a:r>
              <a:rPr lang="ja-JP" altLang="en-US" sz="2400" b="1" spc="-5" dirty="0">
                <a:latin typeface="HG丸ｺﾞｼｯｸM-PRO"/>
                <a:cs typeface="HG丸ｺﾞｼｯｸM-PRO"/>
              </a:rPr>
              <a:t>ガイダンス</a:t>
            </a:r>
            <a:endParaRPr sz="2400" b="1" i="0" spc="-5" dirty="0">
              <a:latin typeface="HG丸ｺﾞｼｯｸM-PRO"/>
              <a:cs typeface="HG丸ｺﾞｼｯｸM-PRO"/>
            </a:endParaRPr>
          </a:p>
        </p:txBody>
      </p:sp>
      <p:sp>
        <p:nvSpPr>
          <p:cNvPr id="3" name="object 3"/>
          <p:cNvSpPr/>
          <p:nvPr/>
        </p:nvSpPr>
        <p:spPr>
          <a:xfrm>
            <a:off x="147828" y="696468"/>
            <a:ext cx="8918448" cy="85344"/>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549760" y="836712"/>
            <a:ext cx="8297640" cy="4990981"/>
          </a:xfrm>
          <a:prstGeom prst="rect">
            <a:avLst/>
          </a:prstGeom>
        </p:spPr>
        <p:txBody>
          <a:bodyPr vert="horz" wrap="square" lIns="0" tIns="14604" rIns="0" bIns="0" rtlCol="0">
            <a:spAutoFit/>
          </a:bodyPr>
          <a:lstStyle/>
          <a:p>
            <a:pPr marL="12700" marR="5080" lvl="0" indent="156845">
              <a:lnSpc>
                <a:spcPct val="105300"/>
              </a:lnSpc>
              <a:spcBef>
                <a:spcPts val="114"/>
              </a:spcBef>
            </a:pPr>
            <a:r>
              <a:rPr lang="ja-JP" altLang="en-US" sz="2400" dirty="0"/>
              <a:t>１．</a:t>
            </a:r>
            <a:r>
              <a:rPr lang="ja-JP" altLang="ja-JP" sz="2400" dirty="0"/>
              <a:t>開催の検討段階</a:t>
            </a:r>
          </a:p>
          <a:p>
            <a:pPr marL="12700" marR="5080" indent="156845">
              <a:lnSpc>
                <a:spcPct val="105300"/>
              </a:lnSpc>
              <a:spcBef>
                <a:spcPts val="114"/>
              </a:spcBef>
            </a:pPr>
            <a:r>
              <a:rPr lang="ja-JP" altLang="en-US" sz="2400" b="1" spc="-5" dirty="0">
                <a:latin typeface="HG丸ｺﾞｼｯｸM-PRO"/>
              </a:rPr>
              <a:t>　　</a:t>
            </a:r>
            <a:r>
              <a:rPr lang="ja-JP" altLang="ja-JP" sz="2400" dirty="0"/>
              <a:t>国や開催地の都道府県等の大会開催や移動自粛制限等の</a:t>
            </a:r>
            <a:endParaRPr lang="en-US" altLang="ja-JP" sz="2400" dirty="0"/>
          </a:p>
          <a:p>
            <a:pPr marL="12700" marR="5080" indent="156845">
              <a:lnSpc>
                <a:spcPct val="105300"/>
              </a:lnSpc>
              <a:spcBef>
                <a:spcPts val="114"/>
              </a:spcBef>
            </a:pPr>
            <a:r>
              <a:rPr lang="ja-JP" altLang="en-US" sz="2400" dirty="0"/>
              <a:t>　　</a:t>
            </a:r>
            <a:r>
              <a:rPr lang="ja-JP" altLang="ja-JP" sz="2400" dirty="0"/>
              <a:t>基準に従う</a:t>
            </a:r>
          </a:p>
          <a:p>
            <a:pPr marL="12700" marR="5080" lvl="1" indent="156845">
              <a:lnSpc>
                <a:spcPct val="105300"/>
              </a:lnSpc>
              <a:spcBef>
                <a:spcPts val="114"/>
              </a:spcBef>
            </a:pPr>
            <a:r>
              <a:rPr lang="ja-JP" altLang="en-US" sz="2400" b="1" dirty="0">
                <a:cs typeface="ＭＳ Ｐゴシック"/>
              </a:rPr>
              <a:t>　①</a:t>
            </a:r>
            <a:r>
              <a:rPr lang="ja-JP" altLang="en-US" sz="2400" dirty="0">
                <a:cs typeface="ＭＳ Ｐゴシック"/>
              </a:rPr>
              <a:t>　</a:t>
            </a:r>
            <a:r>
              <a:rPr lang="ja-JP" altLang="ja-JP" sz="2400" dirty="0"/>
              <a:t>外出自粛の段階的緩和</a:t>
            </a:r>
            <a:r>
              <a:rPr lang="ja-JP" altLang="en-US" sz="2400" dirty="0"/>
              <a:t>の目安を参照</a:t>
            </a:r>
            <a:endParaRPr lang="en-US" altLang="ja-JP" sz="2400" dirty="0"/>
          </a:p>
          <a:p>
            <a:pPr marL="12700" marR="5080" lvl="1" indent="156845">
              <a:lnSpc>
                <a:spcPct val="105300"/>
              </a:lnSpc>
              <a:spcBef>
                <a:spcPts val="114"/>
              </a:spcBef>
            </a:pPr>
            <a:r>
              <a:rPr lang="ja-JP" altLang="en-US" sz="2400" b="1" dirty="0"/>
              <a:t>　②　</a:t>
            </a:r>
            <a:r>
              <a:rPr lang="ja-JP" altLang="ja-JP" sz="2400" dirty="0"/>
              <a:t>イベント開催制限</a:t>
            </a:r>
            <a:r>
              <a:rPr lang="ja-JP" altLang="en-US" sz="2400" dirty="0"/>
              <a:t>の段階的緩和の目安を参照</a:t>
            </a:r>
            <a:endParaRPr lang="en-US" altLang="ja-JP" sz="2400" dirty="0"/>
          </a:p>
          <a:p>
            <a:pPr marL="12700" marR="5080" lvl="1" indent="156845">
              <a:lnSpc>
                <a:spcPct val="105300"/>
              </a:lnSpc>
              <a:spcBef>
                <a:spcPts val="114"/>
              </a:spcBef>
            </a:pPr>
            <a:endParaRPr lang="en-US" altLang="ja-JP" sz="2400" dirty="0"/>
          </a:p>
          <a:p>
            <a:pPr lvl="0"/>
            <a:r>
              <a:rPr lang="ja-JP" altLang="en-US" sz="2400" dirty="0"/>
              <a:t>　２．</a:t>
            </a:r>
            <a:r>
              <a:rPr lang="ja-JP" altLang="ja-JP" sz="2400" dirty="0"/>
              <a:t>主催者としての準備</a:t>
            </a:r>
          </a:p>
          <a:p>
            <a:r>
              <a:rPr lang="ja-JP" altLang="en-US" sz="2400" dirty="0"/>
              <a:t>　</a:t>
            </a:r>
            <a:r>
              <a:rPr lang="ja-JP" altLang="ja-JP" sz="2400" dirty="0"/>
              <a:t>・レース参加要件</a:t>
            </a:r>
            <a:r>
              <a:rPr lang="ja-JP" altLang="en-US" sz="2400" dirty="0"/>
              <a:t>に、</a:t>
            </a:r>
            <a:r>
              <a:rPr lang="ja-JP" altLang="ja-JP" sz="2400" dirty="0"/>
              <a:t>感染リスク軽減のために添付参考資料</a:t>
            </a:r>
            <a:r>
              <a:rPr lang="ja-JP" altLang="en-US" sz="2400" dirty="0"/>
              <a:t>　</a:t>
            </a:r>
            <a:endParaRPr lang="en-US" altLang="ja-JP" sz="2400" dirty="0"/>
          </a:p>
          <a:p>
            <a:r>
              <a:rPr lang="ja-JP" altLang="en-US" sz="2400" dirty="0"/>
              <a:t>　　</a:t>
            </a:r>
            <a:r>
              <a:rPr lang="ja-JP" altLang="ja-JP" sz="2400" dirty="0"/>
              <a:t>「</a:t>
            </a:r>
            <a:r>
              <a:rPr lang="en-US" altLang="ja-JP" sz="2400" dirty="0"/>
              <a:t>World Sailing COVID-19</a:t>
            </a:r>
            <a:r>
              <a:rPr lang="ja-JP" altLang="en-US" sz="2400" dirty="0"/>
              <a:t>　</a:t>
            </a:r>
            <a:r>
              <a:rPr lang="ja-JP" altLang="ja-JP" sz="2400" dirty="0"/>
              <a:t>非常事態医学対応計画」を参照して</a:t>
            </a:r>
            <a:endParaRPr lang="en-US" altLang="ja-JP" sz="2400" dirty="0"/>
          </a:p>
          <a:p>
            <a:r>
              <a:rPr lang="ja-JP" altLang="en-US" sz="2400" dirty="0"/>
              <a:t>　　　</a:t>
            </a:r>
            <a:r>
              <a:rPr lang="ja-JP" altLang="ja-JP" sz="2400" dirty="0"/>
              <a:t>医学的見地からの要件追加を検討する。</a:t>
            </a:r>
          </a:p>
          <a:p>
            <a:r>
              <a:rPr lang="ja-JP" altLang="en-US" sz="2400" dirty="0"/>
              <a:t>　</a:t>
            </a:r>
            <a:r>
              <a:rPr lang="ja-JP" altLang="ja-JP" sz="2400" dirty="0"/>
              <a:t>・レース運営等での感染予防対応準備（</a:t>
            </a:r>
            <a:r>
              <a:rPr lang="en-US" altLang="ja-JP" sz="2400" dirty="0"/>
              <a:t>JSAF</a:t>
            </a:r>
            <a:r>
              <a:rPr lang="ja-JP" altLang="ja-JP" sz="2400" dirty="0"/>
              <a:t>ガイドライン参照）</a:t>
            </a:r>
          </a:p>
          <a:p>
            <a:r>
              <a:rPr lang="ja-JP" altLang="en-US" sz="2400" dirty="0"/>
              <a:t>　</a:t>
            </a:r>
            <a:r>
              <a:rPr lang="ja-JP" altLang="ja-JP" sz="2400" dirty="0"/>
              <a:t>・レース公示、帆走指示書の</a:t>
            </a:r>
            <a:r>
              <a:rPr lang="en-US" altLang="ja-JP" sz="2400" dirty="0"/>
              <a:t>WEB</a:t>
            </a:r>
            <a:r>
              <a:rPr lang="ja-JP" altLang="ja-JP" sz="2400" dirty="0"/>
              <a:t>掲載、メール送信</a:t>
            </a:r>
            <a:endParaRPr lang="en-US" altLang="ja-JP" sz="2400" dirty="0"/>
          </a:p>
          <a:p>
            <a:r>
              <a:rPr lang="ja-JP" altLang="en-US" sz="2400" dirty="0">
                <a:latin typeface="ＭＳ Ｐゴシック"/>
                <a:cs typeface="ＭＳ Ｐゴシック"/>
              </a:rPr>
              <a:t>　</a:t>
            </a:r>
            <a:endParaRPr lang="en-US" altLang="ja-JP" sz="2400" dirty="0"/>
          </a:p>
        </p:txBody>
      </p:sp>
      <p:sp>
        <p:nvSpPr>
          <p:cNvPr id="7" name="object 7"/>
          <p:cNvSpPr txBox="1"/>
          <p:nvPr/>
        </p:nvSpPr>
        <p:spPr>
          <a:xfrm>
            <a:off x="8491982" y="6465214"/>
            <a:ext cx="128271" cy="153888"/>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88888"/>
                </a:solidFill>
                <a:latin typeface="Calibri"/>
                <a:cs typeface="Calibri"/>
              </a:rPr>
              <a:t>4</a:t>
            </a:fld>
            <a:endParaRPr sz="1200">
              <a:latin typeface="Calibri"/>
              <a:cs typeface="Calibri"/>
            </a:endParaRPr>
          </a:p>
        </p:txBody>
      </p:sp>
      <p:pic>
        <p:nvPicPr>
          <p:cNvPr id="4" name="図 3">
            <a:extLst>
              <a:ext uri="{FF2B5EF4-FFF2-40B4-BE49-F238E27FC236}">
                <a16:creationId xmlns:a16="http://schemas.microsoft.com/office/drawing/2014/main" id="{886C7501-58BF-4DE6-8771-96F4C218DF12}"/>
              </a:ext>
            </a:extLst>
          </p:cNvPr>
          <p:cNvPicPr>
            <a:picLocks noChangeAspect="1"/>
          </p:cNvPicPr>
          <p:nvPr/>
        </p:nvPicPr>
        <p:blipFill>
          <a:blip r:embed="rId3"/>
          <a:stretch>
            <a:fillRect/>
          </a:stretch>
        </p:blipFill>
        <p:spPr>
          <a:xfrm>
            <a:off x="5138002" y="147116"/>
            <a:ext cx="3853006" cy="451143"/>
          </a:xfrm>
          <a:prstGeom prst="rect">
            <a:avLst/>
          </a:prstGeom>
        </p:spPr>
      </p:pic>
    </p:spTree>
    <p:extLst>
      <p:ext uri="{BB962C8B-B14F-4D97-AF65-F5344CB8AC3E}">
        <p14:creationId xmlns:p14="http://schemas.microsoft.com/office/powerpoint/2010/main" val="3013612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992" y="135769"/>
            <a:ext cx="5167696" cy="382797"/>
          </a:xfrm>
          <a:prstGeom prst="rect">
            <a:avLst/>
          </a:prstGeom>
        </p:spPr>
        <p:txBody>
          <a:bodyPr vert="horz" wrap="square" lIns="0" tIns="13335" rIns="0" bIns="0" rtlCol="0">
            <a:spAutoFit/>
          </a:bodyPr>
          <a:lstStyle/>
          <a:p>
            <a:pPr marL="12700" algn="l">
              <a:lnSpc>
                <a:spcPct val="100000"/>
              </a:lnSpc>
              <a:spcBef>
                <a:spcPts val="105"/>
              </a:spcBef>
            </a:pPr>
            <a:r>
              <a:rPr lang="ja-JP" altLang="en-US" sz="2400" b="1" spc="-5" dirty="0">
                <a:latin typeface="HG丸ｺﾞｼｯｸM-PRO"/>
                <a:cs typeface="HG丸ｺﾞｼｯｸM-PRO"/>
              </a:rPr>
              <a:t>ガイダンス</a:t>
            </a:r>
            <a:endParaRPr sz="2400" b="1" i="0" spc="-5" dirty="0">
              <a:latin typeface="HG丸ｺﾞｼｯｸM-PRO"/>
              <a:cs typeface="HG丸ｺﾞｼｯｸM-PRO"/>
            </a:endParaRPr>
          </a:p>
        </p:txBody>
      </p:sp>
      <p:sp>
        <p:nvSpPr>
          <p:cNvPr id="3" name="object 3"/>
          <p:cNvSpPr/>
          <p:nvPr/>
        </p:nvSpPr>
        <p:spPr>
          <a:xfrm>
            <a:off x="147828" y="696468"/>
            <a:ext cx="8918448" cy="85344"/>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549760" y="836712"/>
            <a:ext cx="8297640" cy="5185393"/>
          </a:xfrm>
          <a:prstGeom prst="rect">
            <a:avLst/>
          </a:prstGeom>
        </p:spPr>
        <p:txBody>
          <a:bodyPr vert="horz" wrap="square" lIns="0" tIns="14604" rIns="0" bIns="0" rtlCol="0">
            <a:spAutoFit/>
          </a:bodyPr>
          <a:lstStyle/>
          <a:p>
            <a:endParaRPr lang="en-US" altLang="ja-JP" sz="2400" dirty="0">
              <a:latin typeface="ＭＳ Ｐゴシック"/>
              <a:cs typeface="ＭＳ Ｐゴシック"/>
            </a:endParaRPr>
          </a:p>
          <a:p>
            <a:pPr lvl="0"/>
            <a:r>
              <a:rPr lang="ja-JP" altLang="en-US" sz="2400" dirty="0"/>
              <a:t>　３．</a:t>
            </a:r>
            <a:r>
              <a:rPr lang="ja-JP" altLang="ja-JP" sz="2400" dirty="0"/>
              <a:t>レース関係項目</a:t>
            </a:r>
          </a:p>
          <a:p>
            <a:r>
              <a:rPr lang="ja-JP" altLang="en-US" sz="2400" dirty="0"/>
              <a:t>　</a:t>
            </a:r>
            <a:r>
              <a:rPr lang="ja-JP" altLang="ja-JP" sz="2400" dirty="0"/>
              <a:t>・クルーリストの提出・整備</a:t>
            </a:r>
            <a:r>
              <a:rPr lang="ja-JP" altLang="en-US" sz="2400" dirty="0"/>
              <a:t>及び運営参加者の名簿作成</a:t>
            </a:r>
            <a:endParaRPr lang="en-US" altLang="ja-JP" sz="2400" dirty="0"/>
          </a:p>
          <a:p>
            <a:r>
              <a:rPr lang="ja-JP" altLang="en-US" sz="2400" dirty="0"/>
              <a:t>　</a:t>
            </a:r>
            <a:r>
              <a:rPr lang="ja-JP" altLang="ja-JP" sz="2400" dirty="0"/>
              <a:t>（後日感染が出たときのために全参加者</a:t>
            </a:r>
            <a:r>
              <a:rPr lang="en-US" altLang="ja-JP" sz="2400" dirty="0"/>
              <a:t>(</a:t>
            </a:r>
            <a:r>
              <a:rPr lang="ja-JP" altLang="en-US" sz="2400" dirty="0"/>
              <a:t>運営担当含む</a:t>
            </a:r>
            <a:r>
              <a:rPr lang="en-US" altLang="ja-JP" sz="2400" dirty="0"/>
              <a:t>)</a:t>
            </a:r>
            <a:r>
              <a:rPr lang="ja-JP" altLang="en-US" sz="2400" dirty="0"/>
              <a:t>及び</a:t>
            </a:r>
            <a:endParaRPr lang="en-US" altLang="ja-JP" sz="2400" dirty="0"/>
          </a:p>
          <a:p>
            <a:r>
              <a:rPr lang="ja-JP" altLang="en-US" sz="2400" dirty="0"/>
              <a:t>　　</a:t>
            </a:r>
            <a:r>
              <a:rPr lang="ja-JP" altLang="ja-JP" sz="2400" dirty="0"/>
              <a:t>緊急連絡先を明らかにし、主催者が</a:t>
            </a:r>
            <a:r>
              <a:rPr lang="ja-JP" altLang="en-US" sz="2400" dirty="0"/>
              <a:t>全ての人員</a:t>
            </a:r>
            <a:r>
              <a:rPr lang="ja-JP" altLang="ja-JP" sz="2400" dirty="0"/>
              <a:t>を把握</a:t>
            </a:r>
            <a:r>
              <a:rPr lang="ja-JP" altLang="en-US" sz="2400" dirty="0"/>
              <a:t>する</a:t>
            </a:r>
            <a:r>
              <a:rPr lang="ja-JP" altLang="ja-JP" sz="2400" dirty="0"/>
              <a:t>）</a:t>
            </a:r>
            <a:endParaRPr lang="en-US" altLang="ja-JP" sz="2400" dirty="0"/>
          </a:p>
          <a:p>
            <a:r>
              <a:rPr lang="ja-JP" altLang="en-US" sz="2400" dirty="0"/>
              <a:t>　</a:t>
            </a:r>
            <a:r>
              <a:rPr lang="ja-JP" altLang="ja-JP" sz="2400" dirty="0"/>
              <a:t>・インスペクション</a:t>
            </a:r>
            <a:r>
              <a:rPr lang="ja-JP" altLang="en-US" sz="2400" dirty="0"/>
              <a:t>の実施方法の検討</a:t>
            </a:r>
            <a:endParaRPr lang="ja-JP" altLang="ja-JP" sz="2400" dirty="0"/>
          </a:p>
          <a:p>
            <a:r>
              <a:rPr lang="ja-JP" altLang="en-US" sz="2400" dirty="0"/>
              <a:t>　</a:t>
            </a:r>
            <a:r>
              <a:rPr lang="ja-JP" altLang="ja-JP" sz="2400" dirty="0"/>
              <a:t>・レース報告書、航跡図、事故報告書等の</a:t>
            </a:r>
            <a:r>
              <a:rPr lang="en-US" altLang="ja-JP" sz="2400" dirty="0"/>
              <a:t>WEB,</a:t>
            </a:r>
            <a:r>
              <a:rPr lang="ja-JP" altLang="ja-JP" sz="2400" dirty="0"/>
              <a:t>メール等の活用</a:t>
            </a:r>
          </a:p>
          <a:p>
            <a:r>
              <a:rPr lang="ja-JP" altLang="en-US" sz="2400" dirty="0"/>
              <a:t>　</a:t>
            </a:r>
            <a:r>
              <a:rPr lang="ja-JP" altLang="ja-JP" sz="2400" dirty="0"/>
              <a:t>・抗議、救済要求の</a:t>
            </a:r>
            <a:r>
              <a:rPr lang="en-US" altLang="ja-JP" sz="2400" dirty="0"/>
              <a:t>WEB</a:t>
            </a:r>
            <a:r>
              <a:rPr lang="ja-JP" altLang="ja-JP" sz="2400" dirty="0"/>
              <a:t>、メール等活用。審問の</a:t>
            </a:r>
            <a:r>
              <a:rPr lang="en-US" altLang="ja-JP" sz="2400" dirty="0"/>
              <a:t>WEB</a:t>
            </a:r>
            <a:r>
              <a:rPr lang="ja-JP" altLang="ja-JP" sz="2400" dirty="0"/>
              <a:t>会議シス</a:t>
            </a:r>
            <a:endParaRPr lang="en-US" altLang="ja-JP" sz="2400" dirty="0"/>
          </a:p>
          <a:p>
            <a:r>
              <a:rPr lang="ja-JP" altLang="en-US" sz="2400" dirty="0"/>
              <a:t>　　</a:t>
            </a:r>
            <a:r>
              <a:rPr lang="ja-JP" altLang="ja-JP" sz="2400" dirty="0"/>
              <a:t>テム利用（抗議の声かけは外洋レース・大型艇レースでは除</a:t>
            </a:r>
            <a:endParaRPr lang="en-US" altLang="ja-JP" sz="2400" dirty="0"/>
          </a:p>
          <a:p>
            <a:r>
              <a:rPr lang="ja-JP" altLang="en-US" sz="2400" dirty="0"/>
              <a:t>　　</a:t>
            </a:r>
            <a:r>
              <a:rPr lang="ja-JP" altLang="ja-JP" sz="2400" dirty="0"/>
              <a:t>外しない）</a:t>
            </a:r>
            <a:endParaRPr lang="en-US" altLang="ja-JP" sz="2400" dirty="0"/>
          </a:p>
          <a:p>
            <a:r>
              <a:rPr lang="ja-JP" altLang="en-US" sz="2400" dirty="0"/>
              <a:t>　</a:t>
            </a:r>
            <a:r>
              <a:rPr lang="ja-JP" altLang="ja-JP" sz="2400" dirty="0"/>
              <a:t>・スタート直前までの</a:t>
            </a:r>
            <a:r>
              <a:rPr lang="en-US" altLang="ja-JP" sz="2400" dirty="0"/>
              <a:t>WEB</a:t>
            </a:r>
            <a:r>
              <a:rPr lang="ja-JP" altLang="ja-JP" sz="2400" dirty="0"/>
              <a:t>または無線等での乗員変更</a:t>
            </a:r>
            <a:endParaRPr lang="en-US" altLang="ja-JP" sz="2400" dirty="0"/>
          </a:p>
          <a:p>
            <a:endParaRPr lang="ja-JP" altLang="ja-JP" sz="2400" dirty="0"/>
          </a:p>
          <a:p>
            <a:pPr lvl="0"/>
            <a:r>
              <a:rPr lang="ja-JP" altLang="en-US" sz="2400" dirty="0"/>
              <a:t>　４．</a:t>
            </a:r>
            <a:r>
              <a:rPr lang="ja-JP" altLang="ja-JP" sz="2400" dirty="0"/>
              <a:t>レース運営</a:t>
            </a:r>
          </a:p>
          <a:p>
            <a:r>
              <a:rPr lang="ja-JP" altLang="en-US" sz="2400" dirty="0"/>
              <a:t>　</a:t>
            </a:r>
            <a:r>
              <a:rPr lang="ja-JP" altLang="ja-JP" sz="2400" dirty="0"/>
              <a:t>・（</a:t>
            </a:r>
            <a:r>
              <a:rPr lang="en-US" altLang="ja-JP" sz="2400" dirty="0"/>
              <a:t>JSAF</a:t>
            </a:r>
            <a:r>
              <a:rPr lang="ja-JP" altLang="ja-JP" sz="2400" dirty="0"/>
              <a:t>ガイドライン・実践例　参照）</a:t>
            </a:r>
            <a:endParaRPr lang="en-US" altLang="ja-JP" sz="2400" dirty="0"/>
          </a:p>
        </p:txBody>
      </p:sp>
      <p:sp>
        <p:nvSpPr>
          <p:cNvPr id="7" name="object 7"/>
          <p:cNvSpPr txBox="1"/>
          <p:nvPr/>
        </p:nvSpPr>
        <p:spPr>
          <a:xfrm>
            <a:off x="8491982" y="6465214"/>
            <a:ext cx="128271" cy="153888"/>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88888"/>
                </a:solidFill>
                <a:latin typeface="Calibri"/>
                <a:cs typeface="Calibri"/>
              </a:rPr>
              <a:t>5</a:t>
            </a:fld>
            <a:endParaRPr sz="1200">
              <a:latin typeface="Calibri"/>
              <a:cs typeface="Calibri"/>
            </a:endParaRPr>
          </a:p>
        </p:txBody>
      </p:sp>
      <p:pic>
        <p:nvPicPr>
          <p:cNvPr id="4" name="図 3">
            <a:extLst>
              <a:ext uri="{FF2B5EF4-FFF2-40B4-BE49-F238E27FC236}">
                <a16:creationId xmlns:a16="http://schemas.microsoft.com/office/drawing/2014/main" id="{886C7501-58BF-4DE6-8771-96F4C218DF12}"/>
              </a:ext>
            </a:extLst>
          </p:cNvPr>
          <p:cNvPicPr>
            <a:picLocks noChangeAspect="1"/>
          </p:cNvPicPr>
          <p:nvPr/>
        </p:nvPicPr>
        <p:blipFill>
          <a:blip r:embed="rId3"/>
          <a:stretch>
            <a:fillRect/>
          </a:stretch>
        </p:blipFill>
        <p:spPr>
          <a:xfrm>
            <a:off x="5138002" y="147116"/>
            <a:ext cx="3853006" cy="451143"/>
          </a:xfrm>
          <a:prstGeom prst="rect">
            <a:avLst/>
          </a:prstGeom>
        </p:spPr>
      </p:pic>
    </p:spTree>
    <p:extLst>
      <p:ext uri="{BB962C8B-B14F-4D97-AF65-F5344CB8AC3E}">
        <p14:creationId xmlns:p14="http://schemas.microsoft.com/office/powerpoint/2010/main" val="129887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49391" y="21771"/>
            <a:ext cx="4025053" cy="320601"/>
          </a:xfrm>
          <a:prstGeom prst="rect">
            <a:avLst/>
          </a:prstGeom>
        </p:spPr>
        <p:txBody>
          <a:bodyPr vert="horz" wrap="square" lIns="0" tIns="12700" rIns="0" bIns="0" rtlCol="0">
            <a:spAutoFit/>
          </a:bodyPr>
          <a:lstStyle/>
          <a:p>
            <a:pPr marL="12700">
              <a:spcBef>
                <a:spcPts val="100"/>
              </a:spcBef>
            </a:pPr>
            <a:r>
              <a:rPr lang="ja-JP" altLang="en-US" sz="2000" b="1" dirty="0">
                <a:solidFill>
                  <a:prstClr val="black"/>
                </a:solidFill>
                <a:latin typeface="ＭＳ ゴシック"/>
                <a:cs typeface="ＭＳ ゴシック"/>
              </a:rPr>
              <a:t>チェックリスト（参考）</a:t>
            </a:r>
            <a:endParaRPr sz="2000" b="1" dirty="0">
              <a:solidFill>
                <a:prstClr val="black"/>
              </a:solidFill>
              <a:latin typeface="ＭＳ ゴシック"/>
              <a:cs typeface="ＭＳ ゴシック"/>
            </a:endParaRPr>
          </a:p>
        </p:txBody>
      </p:sp>
      <p:sp>
        <p:nvSpPr>
          <p:cNvPr id="3" name="object 3"/>
          <p:cNvSpPr txBox="1"/>
          <p:nvPr/>
        </p:nvSpPr>
        <p:spPr>
          <a:xfrm>
            <a:off x="223520" y="355792"/>
            <a:ext cx="5066037" cy="268021"/>
          </a:xfrm>
          <a:prstGeom prst="rect">
            <a:avLst/>
          </a:prstGeom>
          <a:solidFill>
            <a:srgbClr val="EC7C30"/>
          </a:solidFill>
          <a:ln w="12192">
            <a:solidFill>
              <a:srgbClr val="AD5A20"/>
            </a:solidFill>
          </a:ln>
        </p:spPr>
        <p:txBody>
          <a:bodyPr vert="horz" wrap="square" lIns="0" tIns="52069" rIns="0" bIns="0" rtlCol="0">
            <a:spAutoFit/>
          </a:bodyPr>
          <a:lstStyle/>
          <a:p>
            <a:pPr marL="243204">
              <a:spcBef>
                <a:spcPts val="409"/>
              </a:spcBef>
            </a:pPr>
            <a:r>
              <a:rPr sz="1400" b="1" u="sng" spc="-355" dirty="0">
                <a:solidFill>
                  <a:srgbClr val="FFFFFF"/>
                </a:solidFill>
                <a:uFill>
                  <a:solidFill>
                    <a:srgbClr val="FFFFFF"/>
                  </a:solidFill>
                </a:uFill>
                <a:latin typeface="Times New Roman"/>
                <a:cs typeface="Times New Roman"/>
              </a:rPr>
              <a:t> </a:t>
            </a:r>
            <a:r>
              <a:rPr sz="1400" b="1" spc="-5" dirty="0">
                <a:solidFill>
                  <a:srgbClr val="FFFFFF"/>
                </a:solidFill>
                <a:uFill>
                  <a:solidFill>
                    <a:srgbClr val="FFFFFF"/>
                  </a:solidFill>
                </a:uFill>
                <a:latin typeface="ＭＳ ゴシック"/>
                <a:cs typeface="ＭＳ ゴシック"/>
              </a:rPr>
              <a:t>（１）</a:t>
            </a:r>
            <a:r>
              <a:rPr lang="ja-JP" altLang="en-US" sz="1400" b="1" spc="-20" dirty="0">
                <a:solidFill>
                  <a:srgbClr val="FFFFFF"/>
                </a:solidFill>
                <a:uFill>
                  <a:solidFill>
                    <a:srgbClr val="FFFFFF"/>
                  </a:solidFill>
                </a:uFill>
                <a:latin typeface="ＭＳ ゴシック"/>
                <a:cs typeface="ＭＳ ゴシック"/>
              </a:rPr>
              <a:t>参加者</a:t>
            </a:r>
            <a:endParaRPr sz="1400" dirty="0">
              <a:solidFill>
                <a:prstClr val="black"/>
              </a:solidFill>
              <a:latin typeface="ＭＳ ゴシック"/>
              <a:cs typeface="ＭＳ ゴシック"/>
            </a:endParaRPr>
          </a:p>
        </p:txBody>
      </p:sp>
      <p:sp>
        <p:nvSpPr>
          <p:cNvPr id="4" name="object 4"/>
          <p:cNvSpPr/>
          <p:nvPr/>
        </p:nvSpPr>
        <p:spPr>
          <a:xfrm>
            <a:off x="156342" y="1348443"/>
            <a:ext cx="8808720" cy="1000437"/>
          </a:xfrm>
          <a:custGeom>
            <a:avLst/>
            <a:gdLst/>
            <a:ahLst/>
            <a:cxnLst/>
            <a:rect l="l" t="t" r="r" b="b"/>
            <a:pathLst>
              <a:path w="6606540" h="996950">
                <a:moveTo>
                  <a:pt x="0" y="166116"/>
                </a:moveTo>
                <a:lnTo>
                  <a:pt x="5933" y="121972"/>
                </a:lnTo>
                <a:lnTo>
                  <a:pt x="22679" y="82296"/>
                </a:lnTo>
                <a:lnTo>
                  <a:pt x="48653" y="48672"/>
                </a:lnTo>
                <a:lnTo>
                  <a:pt x="82273" y="22690"/>
                </a:lnTo>
                <a:lnTo>
                  <a:pt x="121955" y="5937"/>
                </a:lnTo>
                <a:lnTo>
                  <a:pt x="166116" y="0"/>
                </a:lnTo>
                <a:lnTo>
                  <a:pt x="6440424" y="0"/>
                </a:lnTo>
                <a:lnTo>
                  <a:pt x="6484567" y="5937"/>
                </a:lnTo>
                <a:lnTo>
                  <a:pt x="6524243" y="22690"/>
                </a:lnTo>
                <a:lnTo>
                  <a:pt x="6557867" y="48672"/>
                </a:lnTo>
                <a:lnTo>
                  <a:pt x="6583849" y="82296"/>
                </a:lnTo>
                <a:lnTo>
                  <a:pt x="6600602" y="121972"/>
                </a:lnTo>
                <a:lnTo>
                  <a:pt x="6606539" y="166116"/>
                </a:lnTo>
                <a:lnTo>
                  <a:pt x="6606539" y="830579"/>
                </a:lnTo>
                <a:lnTo>
                  <a:pt x="6600602" y="874723"/>
                </a:lnTo>
                <a:lnTo>
                  <a:pt x="6583849" y="914400"/>
                </a:lnTo>
                <a:lnTo>
                  <a:pt x="6557867" y="948023"/>
                </a:lnTo>
                <a:lnTo>
                  <a:pt x="6524243" y="974005"/>
                </a:lnTo>
                <a:lnTo>
                  <a:pt x="6484567" y="990758"/>
                </a:lnTo>
                <a:lnTo>
                  <a:pt x="6440424" y="996696"/>
                </a:lnTo>
                <a:lnTo>
                  <a:pt x="166116" y="996696"/>
                </a:lnTo>
                <a:lnTo>
                  <a:pt x="121955" y="990758"/>
                </a:lnTo>
                <a:lnTo>
                  <a:pt x="82273" y="974005"/>
                </a:lnTo>
                <a:lnTo>
                  <a:pt x="48653" y="948023"/>
                </a:lnTo>
                <a:lnTo>
                  <a:pt x="22679" y="914400"/>
                </a:lnTo>
                <a:lnTo>
                  <a:pt x="5933" y="874723"/>
                </a:lnTo>
                <a:lnTo>
                  <a:pt x="0" y="830579"/>
                </a:lnTo>
                <a:lnTo>
                  <a:pt x="0" y="166116"/>
                </a:lnTo>
                <a:close/>
              </a:path>
            </a:pathLst>
          </a:custGeom>
          <a:ln w="12192">
            <a:solidFill>
              <a:srgbClr val="C55A11"/>
            </a:solidFill>
          </a:ln>
        </p:spPr>
        <p:txBody>
          <a:bodyPr wrap="square" lIns="0" tIns="0" rIns="0" bIns="0" rtlCol="0"/>
          <a:lstStyle/>
          <a:p>
            <a:endParaRPr>
              <a:solidFill>
                <a:prstClr val="black"/>
              </a:solidFill>
            </a:endParaRPr>
          </a:p>
        </p:txBody>
      </p:sp>
      <p:sp>
        <p:nvSpPr>
          <p:cNvPr id="5" name="object 5"/>
          <p:cNvSpPr/>
          <p:nvPr/>
        </p:nvSpPr>
        <p:spPr>
          <a:xfrm>
            <a:off x="122534" y="668505"/>
            <a:ext cx="8808720" cy="672264"/>
          </a:xfrm>
          <a:custGeom>
            <a:avLst/>
            <a:gdLst/>
            <a:ahLst/>
            <a:cxnLst/>
            <a:rect l="l" t="t" r="r" b="b"/>
            <a:pathLst>
              <a:path w="6606540" h="1681480">
                <a:moveTo>
                  <a:pt x="0" y="133350"/>
                </a:moveTo>
                <a:lnTo>
                  <a:pt x="6798" y="91196"/>
                </a:lnTo>
                <a:lnTo>
                  <a:pt x="25727" y="54589"/>
                </a:lnTo>
                <a:lnTo>
                  <a:pt x="54592" y="25725"/>
                </a:lnTo>
                <a:lnTo>
                  <a:pt x="91194" y="6797"/>
                </a:lnTo>
                <a:lnTo>
                  <a:pt x="133337" y="0"/>
                </a:lnTo>
                <a:lnTo>
                  <a:pt x="6473190" y="0"/>
                </a:lnTo>
                <a:lnTo>
                  <a:pt x="6515343" y="6797"/>
                </a:lnTo>
                <a:lnTo>
                  <a:pt x="6551950" y="25725"/>
                </a:lnTo>
                <a:lnTo>
                  <a:pt x="6580814" y="54589"/>
                </a:lnTo>
                <a:lnTo>
                  <a:pt x="6599742" y="91196"/>
                </a:lnTo>
                <a:lnTo>
                  <a:pt x="6606539" y="133350"/>
                </a:lnTo>
                <a:lnTo>
                  <a:pt x="6606539" y="1547622"/>
                </a:lnTo>
                <a:lnTo>
                  <a:pt x="6599742" y="1589775"/>
                </a:lnTo>
                <a:lnTo>
                  <a:pt x="6580814" y="1626382"/>
                </a:lnTo>
                <a:lnTo>
                  <a:pt x="6551950" y="1655246"/>
                </a:lnTo>
                <a:lnTo>
                  <a:pt x="6515343" y="1674174"/>
                </a:lnTo>
                <a:lnTo>
                  <a:pt x="6473190" y="1680972"/>
                </a:lnTo>
                <a:lnTo>
                  <a:pt x="133337" y="1680972"/>
                </a:lnTo>
                <a:lnTo>
                  <a:pt x="91194" y="1674174"/>
                </a:lnTo>
                <a:lnTo>
                  <a:pt x="54592" y="1655246"/>
                </a:lnTo>
                <a:lnTo>
                  <a:pt x="25727" y="1626382"/>
                </a:lnTo>
                <a:lnTo>
                  <a:pt x="6798" y="1589775"/>
                </a:lnTo>
                <a:lnTo>
                  <a:pt x="0" y="1547622"/>
                </a:lnTo>
                <a:lnTo>
                  <a:pt x="0" y="133350"/>
                </a:lnTo>
                <a:close/>
              </a:path>
            </a:pathLst>
          </a:custGeom>
          <a:ln w="12192">
            <a:solidFill>
              <a:srgbClr val="C55A11"/>
            </a:solidFill>
          </a:ln>
        </p:spPr>
        <p:txBody>
          <a:bodyPr wrap="square" lIns="0" tIns="0" rIns="0" bIns="0" rtlCol="0"/>
          <a:lstStyle/>
          <a:p>
            <a:endParaRPr>
              <a:solidFill>
                <a:prstClr val="black"/>
              </a:solidFill>
            </a:endParaRPr>
          </a:p>
        </p:txBody>
      </p:sp>
      <p:sp>
        <p:nvSpPr>
          <p:cNvPr id="13" name="object 13"/>
          <p:cNvSpPr txBox="1"/>
          <p:nvPr/>
        </p:nvSpPr>
        <p:spPr>
          <a:xfrm>
            <a:off x="211500" y="2512698"/>
            <a:ext cx="5078058" cy="269304"/>
          </a:xfrm>
          <a:prstGeom prst="rect">
            <a:avLst/>
          </a:prstGeom>
          <a:solidFill>
            <a:srgbClr val="C00000"/>
          </a:solidFill>
          <a:ln w="12192">
            <a:solidFill>
              <a:srgbClr val="A10000"/>
            </a:solidFill>
          </a:ln>
        </p:spPr>
        <p:txBody>
          <a:bodyPr vert="horz" wrap="square" lIns="0" tIns="53340" rIns="0" bIns="0" rtlCol="0">
            <a:spAutoFit/>
          </a:bodyPr>
          <a:lstStyle/>
          <a:p>
            <a:pPr marL="243204">
              <a:spcBef>
                <a:spcPts val="420"/>
              </a:spcBef>
            </a:pPr>
            <a:r>
              <a:rPr sz="1400" b="1" spc="-350" dirty="0">
                <a:solidFill>
                  <a:srgbClr val="FFFFFF"/>
                </a:solidFill>
                <a:uFill>
                  <a:solidFill>
                    <a:srgbClr val="FFFFFF"/>
                  </a:solidFill>
                </a:uFill>
                <a:latin typeface="Times New Roman"/>
                <a:cs typeface="Times New Roman"/>
              </a:rPr>
              <a:t> </a:t>
            </a:r>
            <a:r>
              <a:rPr sz="1400" b="1" spc="-5" dirty="0">
                <a:solidFill>
                  <a:srgbClr val="FFFFFF"/>
                </a:solidFill>
                <a:uFill>
                  <a:solidFill>
                    <a:srgbClr val="FFFFFF"/>
                  </a:solidFill>
                </a:uFill>
                <a:latin typeface="ＭＳ ゴシック"/>
                <a:cs typeface="ＭＳ ゴシック"/>
              </a:rPr>
              <a:t>（２）</a:t>
            </a:r>
            <a:r>
              <a:rPr lang="ja-JP" altLang="en-US" sz="1400" b="1" spc="-20" dirty="0">
                <a:solidFill>
                  <a:srgbClr val="FFFFFF"/>
                </a:solidFill>
                <a:uFill>
                  <a:solidFill>
                    <a:srgbClr val="FFFFFF"/>
                  </a:solidFill>
                </a:uFill>
                <a:latin typeface="ＭＳ ゴシック"/>
                <a:cs typeface="ＭＳ ゴシック"/>
              </a:rPr>
              <a:t>主催者</a:t>
            </a:r>
            <a:endParaRPr sz="1400" dirty="0">
              <a:solidFill>
                <a:prstClr val="black"/>
              </a:solidFill>
              <a:latin typeface="ＭＳ ゴシック"/>
              <a:cs typeface="ＭＳ ゴシック"/>
            </a:endParaRPr>
          </a:p>
        </p:txBody>
      </p:sp>
      <p:sp>
        <p:nvSpPr>
          <p:cNvPr id="15" name="object 15"/>
          <p:cNvSpPr/>
          <p:nvPr/>
        </p:nvSpPr>
        <p:spPr>
          <a:xfrm>
            <a:off x="128460" y="2805092"/>
            <a:ext cx="8796867" cy="862173"/>
          </a:xfrm>
          <a:custGeom>
            <a:avLst/>
            <a:gdLst/>
            <a:ahLst/>
            <a:cxnLst/>
            <a:rect l="l" t="t" r="r" b="b"/>
            <a:pathLst>
              <a:path w="6597650" h="1516379">
                <a:moveTo>
                  <a:pt x="0" y="132460"/>
                </a:moveTo>
                <a:lnTo>
                  <a:pt x="6753" y="90594"/>
                </a:lnTo>
                <a:lnTo>
                  <a:pt x="25559" y="54233"/>
                </a:lnTo>
                <a:lnTo>
                  <a:pt x="54235" y="25558"/>
                </a:lnTo>
                <a:lnTo>
                  <a:pt x="90601" y="6753"/>
                </a:lnTo>
                <a:lnTo>
                  <a:pt x="132473" y="0"/>
                </a:lnTo>
                <a:lnTo>
                  <a:pt x="6464935" y="0"/>
                </a:lnTo>
                <a:lnTo>
                  <a:pt x="6506801" y="6753"/>
                </a:lnTo>
                <a:lnTo>
                  <a:pt x="6543162" y="25558"/>
                </a:lnTo>
                <a:lnTo>
                  <a:pt x="6571837" y="54233"/>
                </a:lnTo>
                <a:lnTo>
                  <a:pt x="6590642" y="90594"/>
                </a:lnTo>
                <a:lnTo>
                  <a:pt x="6597396" y="132460"/>
                </a:lnTo>
                <a:lnTo>
                  <a:pt x="6597396" y="1383918"/>
                </a:lnTo>
                <a:lnTo>
                  <a:pt x="6590642" y="1425785"/>
                </a:lnTo>
                <a:lnTo>
                  <a:pt x="6571837" y="1462146"/>
                </a:lnTo>
                <a:lnTo>
                  <a:pt x="6543162" y="1490821"/>
                </a:lnTo>
                <a:lnTo>
                  <a:pt x="6506801" y="1509626"/>
                </a:lnTo>
                <a:lnTo>
                  <a:pt x="6464935" y="1516379"/>
                </a:lnTo>
                <a:lnTo>
                  <a:pt x="132473" y="1516379"/>
                </a:lnTo>
                <a:lnTo>
                  <a:pt x="90601" y="1509626"/>
                </a:lnTo>
                <a:lnTo>
                  <a:pt x="54235" y="1490821"/>
                </a:lnTo>
                <a:lnTo>
                  <a:pt x="25559" y="1462146"/>
                </a:lnTo>
                <a:lnTo>
                  <a:pt x="6753" y="1425785"/>
                </a:lnTo>
                <a:lnTo>
                  <a:pt x="0" y="1383918"/>
                </a:lnTo>
                <a:lnTo>
                  <a:pt x="0" y="132460"/>
                </a:lnTo>
                <a:close/>
              </a:path>
            </a:pathLst>
          </a:custGeom>
          <a:ln w="12192">
            <a:solidFill>
              <a:srgbClr val="C00000"/>
            </a:solidFill>
          </a:ln>
        </p:spPr>
        <p:txBody>
          <a:bodyPr wrap="square" lIns="0" tIns="0" rIns="0" bIns="0" rtlCol="0"/>
          <a:lstStyle/>
          <a:p>
            <a:endParaRPr>
              <a:solidFill>
                <a:prstClr val="black"/>
              </a:solidFill>
            </a:endParaRPr>
          </a:p>
        </p:txBody>
      </p:sp>
      <p:sp>
        <p:nvSpPr>
          <p:cNvPr id="34" name="object 25"/>
          <p:cNvSpPr txBox="1"/>
          <p:nvPr/>
        </p:nvSpPr>
        <p:spPr>
          <a:xfrm>
            <a:off x="468368" y="623812"/>
            <a:ext cx="7190866" cy="685444"/>
          </a:xfrm>
          <a:prstGeom prst="rect">
            <a:avLst/>
          </a:prstGeom>
        </p:spPr>
        <p:txBody>
          <a:bodyPr vert="horz" wrap="square" lIns="0" tIns="53975" rIns="0" bIns="0" rtlCol="0">
            <a:spAutoFit/>
          </a:bodyPr>
          <a:lstStyle/>
          <a:p>
            <a:pPr marL="193675">
              <a:spcBef>
                <a:spcPts val="305"/>
              </a:spcBef>
            </a:pPr>
            <a:r>
              <a:rPr lang="ja-JP" altLang="en-US" sz="1200" b="1" u="sng" spc="-5" dirty="0">
                <a:uFill>
                  <a:solidFill>
                    <a:srgbClr val="000000"/>
                  </a:solidFill>
                </a:uFill>
                <a:latin typeface="ＭＳ ゴシック"/>
                <a:cs typeface="ＭＳ ゴシック"/>
              </a:rPr>
              <a:t>参加者・各艇での準備</a:t>
            </a:r>
            <a:endParaRPr lang="en-US" sz="1200" dirty="0">
              <a:solidFill>
                <a:prstClr val="black"/>
              </a:solidFill>
              <a:latin typeface="ＭＳ ゴシック"/>
              <a:cs typeface="ＭＳ ゴシック"/>
            </a:endParaRPr>
          </a:p>
          <a:p>
            <a:pPr marL="193675">
              <a:spcBef>
                <a:spcPts val="305"/>
              </a:spcBef>
            </a:pPr>
            <a:r>
              <a:rPr sz="1200" dirty="0">
                <a:solidFill>
                  <a:prstClr val="black"/>
                </a:solidFill>
                <a:latin typeface="ＭＳ ゴシック"/>
                <a:cs typeface="ＭＳ ゴシック"/>
              </a:rPr>
              <a:t>□</a:t>
            </a:r>
            <a:r>
              <a:rPr lang="ja-JP" altLang="en-US" sz="1200" dirty="0">
                <a:solidFill>
                  <a:prstClr val="black"/>
                </a:solidFill>
                <a:latin typeface="ＭＳ ゴシック"/>
                <a:cs typeface="ＭＳ ゴシック"/>
              </a:rPr>
              <a:t>乗艇する人員の緊急時の連絡先リスト</a:t>
            </a:r>
            <a:r>
              <a:rPr lang="en-US" altLang="ja-JP" sz="1200" dirty="0">
                <a:solidFill>
                  <a:prstClr val="black"/>
                </a:solidFill>
                <a:latin typeface="ＭＳ ゴシック"/>
                <a:cs typeface="ＭＳ ゴシック"/>
              </a:rPr>
              <a:t>(</a:t>
            </a:r>
            <a:r>
              <a:rPr lang="ja-JP" altLang="en-US" sz="1200" dirty="0">
                <a:solidFill>
                  <a:prstClr val="black"/>
                </a:solidFill>
                <a:latin typeface="ＭＳ ゴシック"/>
                <a:cs typeface="ＭＳ ゴシック"/>
              </a:rPr>
              <a:t>サンプルの提示あり）</a:t>
            </a:r>
            <a:endParaRPr lang="en-US" altLang="ja-JP" sz="1200" dirty="0">
              <a:solidFill>
                <a:prstClr val="black"/>
              </a:solidFill>
              <a:latin typeface="ＭＳ ゴシック"/>
              <a:cs typeface="ＭＳ ゴシック"/>
            </a:endParaRPr>
          </a:p>
          <a:p>
            <a:pPr marL="193675">
              <a:spcBef>
                <a:spcPts val="305"/>
              </a:spcBef>
            </a:pPr>
            <a:r>
              <a:rPr lang="ja-JP" altLang="en-US" sz="1200" dirty="0">
                <a:solidFill>
                  <a:prstClr val="black"/>
                </a:solidFill>
                <a:latin typeface="ＭＳ ゴシック"/>
                <a:cs typeface="ＭＳ ゴシック"/>
              </a:rPr>
              <a:t>□発症した時のため、誰と何処で会ったかをメモにする。</a:t>
            </a:r>
          </a:p>
        </p:txBody>
      </p:sp>
      <p:sp>
        <p:nvSpPr>
          <p:cNvPr id="35" name="object 25"/>
          <p:cNvSpPr txBox="1"/>
          <p:nvPr/>
        </p:nvSpPr>
        <p:spPr>
          <a:xfrm>
            <a:off x="451158" y="1348443"/>
            <a:ext cx="7190866" cy="1016304"/>
          </a:xfrm>
          <a:prstGeom prst="rect">
            <a:avLst/>
          </a:prstGeom>
        </p:spPr>
        <p:txBody>
          <a:bodyPr vert="horz" wrap="square" lIns="0" tIns="53975" rIns="0" bIns="0" rtlCol="0">
            <a:spAutoFit/>
          </a:bodyPr>
          <a:lstStyle/>
          <a:p>
            <a:pPr marL="193675">
              <a:spcBef>
                <a:spcPts val="305"/>
              </a:spcBef>
            </a:pPr>
            <a:r>
              <a:rPr lang="ja-JP" altLang="en-US" sz="1200" b="1" u="sng" spc="-5" dirty="0">
                <a:uFill>
                  <a:solidFill>
                    <a:srgbClr val="000000"/>
                  </a:solidFill>
                </a:uFill>
                <a:latin typeface="ＭＳ ゴシック"/>
                <a:cs typeface="ＭＳ ゴシック"/>
              </a:rPr>
              <a:t>以下の事項に該当する場合は、自主的に参加を見合わせること</a:t>
            </a:r>
            <a:endParaRPr lang="en-US" sz="1200" dirty="0">
              <a:solidFill>
                <a:prstClr val="black"/>
              </a:solidFill>
              <a:latin typeface="ＭＳ ゴシック"/>
              <a:cs typeface="ＭＳ ゴシック"/>
            </a:endParaRPr>
          </a:p>
          <a:p>
            <a:r>
              <a:rPr lang="ja-JP" altLang="en-US" sz="1200" dirty="0">
                <a:solidFill>
                  <a:prstClr val="black"/>
                </a:solidFill>
                <a:latin typeface="ＭＳ ゴシック"/>
                <a:cs typeface="ＭＳ ゴシック"/>
              </a:rPr>
              <a:t>　　</a:t>
            </a:r>
            <a:r>
              <a:rPr sz="1200" dirty="0">
                <a:solidFill>
                  <a:prstClr val="black"/>
                </a:solidFill>
                <a:latin typeface="ＭＳ ゴシック"/>
                <a:cs typeface="ＭＳ ゴシック"/>
              </a:rPr>
              <a:t>□</a:t>
            </a:r>
            <a:r>
              <a:rPr lang="ja-JP" altLang="en-US" sz="1200" dirty="0"/>
              <a:t>体調がよくない場合（発熱・咳・咽頭痛などの症状がある場合）</a:t>
            </a:r>
            <a:endParaRPr lang="en-US" altLang="ja-JP" sz="1200" dirty="0"/>
          </a:p>
          <a:p>
            <a:r>
              <a:rPr lang="ja-JP" altLang="en-US" sz="1200" dirty="0"/>
              <a:t>　　</a:t>
            </a:r>
            <a:r>
              <a:rPr lang="ja-JP" altLang="en-US" sz="1200" dirty="0">
                <a:solidFill>
                  <a:prstClr val="black"/>
                </a:solidFill>
                <a:latin typeface="ＭＳ ゴシック"/>
                <a:cs typeface="ＭＳ ゴシック"/>
              </a:rPr>
              <a:t>□</a:t>
            </a:r>
            <a:r>
              <a:rPr lang="ja-JP" altLang="en-US" sz="1200" dirty="0"/>
              <a:t>同居家族や身近な知人に感染が疑われる方がいる場合	</a:t>
            </a:r>
          </a:p>
          <a:p>
            <a:pPr marL="193675">
              <a:spcBef>
                <a:spcPts val="305"/>
              </a:spcBef>
            </a:pPr>
            <a:r>
              <a:rPr lang="ja-JP" altLang="en-US" sz="1200" dirty="0">
                <a:solidFill>
                  <a:prstClr val="black"/>
                </a:solidFill>
                <a:latin typeface="ＭＳ ゴシック"/>
                <a:cs typeface="ＭＳ ゴシック"/>
              </a:rPr>
              <a:t>□外出自粛制限対象地域に居住の場合。</a:t>
            </a:r>
            <a:endParaRPr lang="ja-JP" altLang="en-US" sz="1200" dirty="0">
              <a:latin typeface="ＭＳ ゴシック"/>
              <a:cs typeface="ＭＳ ゴシック"/>
            </a:endParaRPr>
          </a:p>
          <a:p>
            <a:pPr marL="105410">
              <a:lnSpc>
                <a:spcPct val="100000"/>
              </a:lnSpc>
              <a:spcBef>
                <a:spcPts val="5"/>
              </a:spcBef>
              <a:tabLst>
                <a:tab pos="385445" algn="l"/>
              </a:tabLst>
            </a:pPr>
            <a:r>
              <a:rPr lang="en-US" altLang="ja-JP" sz="1200" spc="5" dirty="0">
                <a:latin typeface="ＭＳ ゴシック"/>
                <a:cs typeface="ＭＳ ゴシック"/>
              </a:rPr>
              <a:t>※	</a:t>
            </a:r>
            <a:r>
              <a:rPr lang="ja-JP" altLang="en-US" sz="1200" spc="5" dirty="0">
                <a:latin typeface="ＭＳ ゴシック"/>
                <a:cs typeface="ＭＳ ゴシック"/>
              </a:rPr>
              <a:t>高</a:t>
            </a:r>
            <a:r>
              <a:rPr lang="ja-JP" altLang="en-US" sz="1200" spc="-10" dirty="0">
                <a:latin typeface="ＭＳ ゴシック"/>
                <a:cs typeface="ＭＳ ゴシック"/>
              </a:rPr>
              <a:t>齢</a:t>
            </a:r>
            <a:r>
              <a:rPr lang="ja-JP" altLang="en-US" sz="1200" dirty="0">
                <a:latin typeface="ＭＳ ゴシック"/>
                <a:cs typeface="ＭＳ ゴシック"/>
              </a:rPr>
              <a:t>者</a:t>
            </a:r>
            <a:r>
              <a:rPr lang="ja-JP" altLang="en-US" sz="1200" spc="5" dirty="0">
                <a:latin typeface="ＭＳ ゴシック"/>
                <a:cs typeface="ＭＳ ゴシック"/>
              </a:rPr>
              <a:t>や</a:t>
            </a:r>
            <a:r>
              <a:rPr lang="ja-JP" altLang="en-US" sz="1200" spc="-15" dirty="0">
                <a:latin typeface="ＭＳ ゴシック"/>
                <a:cs typeface="ＭＳ ゴシック"/>
              </a:rPr>
              <a:t>持</a:t>
            </a:r>
            <a:r>
              <a:rPr lang="ja-JP" altLang="en-US" sz="1200" spc="5" dirty="0">
                <a:latin typeface="ＭＳ ゴシック"/>
                <a:cs typeface="ＭＳ ゴシック"/>
              </a:rPr>
              <a:t>病</a:t>
            </a:r>
            <a:r>
              <a:rPr lang="ja-JP" altLang="en-US" sz="1200" dirty="0">
                <a:latin typeface="ＭＳ ゴシック"/>
                <a:cs typeface="ＭＳ ゴシック"/>
              </a:rPr>
              <a:t>の</a:t>
            </a:r>
            <a:r>
              <a:rPr lang="ja-JP" altLang="en-US" sz="1200" spc="-10" dirty="0">
                <a:latin typeface="ＭＳ ゴシック"/>
                <a:cs typeface="ＭＳ ゴシック"/>
              </a:rPr>
              <a:t>ある</a:t>
            </a:r>
            <a:r>
              <a:rPr lang="ja-JP" altLang="en-US" sz="1200" spc="5" dirty="0">
                <a:latin typeface="ＭＳ ゴシック"/>
                <a:cs typeface="ＭＳ ゴシック"/>
              </a:rPr>
              <a:t>よ</a:t>
            </a:r>
            <a:r>
              <a:rPr lang="ja-JP" altLang="en-US" sz="1200" dirty="0">
                <a:latin typeface="ＭＳ ゴシック"/>
                <a:cs typeface="ＭＳ ゴシック"/>
              </a:rPr>
              <a:t>う</a:t>
            </a:r>
            <a:r>
              <a:rPr lang="ja-JP" altLang="en-US" sz="1200" spc="5" dirty="0">
                <a:latin typeface="ＭＳ ゴシック"/>
                <a:cs typeface="ＭＳ ゴシック"/>
              </a:rPr>
              <a:t>な</a:t>
            </a:r>
            <a:r>
              <a:rPr lang="ja-JP" altLang="en-US" sz="1200" spc="-15" dirty="0">
                <a:latin typeface="ＭＳ ゴシック"/>
                <a:cs typeface="ＭＳ ゴシック"/>
              </a:rPr>
              <a:t>重</a:t>
            </a:r>
            <a:r>
              <a:rPr lang="ja-JP" altLang="en-US" sz="1200" spc="5" dirty="0">
                <a:latin typeface="ＭＳ ゴシック"/>
                <a:cs typeface="ＭＳ ゴシック"/>
              </a:rPr>
              <a:t>症</a:t>
            </a:r>
            <a:r>
              <a:rPr lang="ja-JP" altLang="en-US" sz="1200" dirty="0">
                <a:latin typeface="ＭＳ ゴシック"/>
                <a:cs typeface="ＭＳ ゴシック"/>
              </a:rPr>
              <a:t>化</a:t>
            </a:r>
            <a:r>
              <a:rPr lang="ja-JP" altLang="en-US" sz="1200" spc="-10" dirty="0">
                <a:latin typeface="ＭＳ ゴシック"/>
                <a:cs typeface="ＭＳ ゴシック"/>
              </a:rPr>
              <a:t>リ</a:t>
            </a:r>
            <a:r>
              <a:rPr lang="ja-JP" altLang="en-US" sz="1200" spc="5" dirty="0">
                <a:latin typeface="ＭＳ ゴシック"/>
                <a:cs typeface="ＭＳ ゴシック"/>
              </a:rPr>
              <a:t>ス</a:t>
            </a:r>
            <a:r>
              <a:rPr lang="ja-JP" altLang="en-US" sz="1200" dirty="0">
                <a:latin typeface="ＭＳ ゴシック"/>
                <a:cs typeface="ＭＳ ゴシック"/>
              </a:rPr>
              <a:t>ク</a:t>
            </a:r>
            <a:r>
              <a:rPr lang="ja-JP" altLang="en-US" sz="1200" spc="-10" dirty="0">
                <a:latin typeface="ＭＳ ゴシック"/>
                <a:cs typeface="ＭＳ ゴシック"/>
              </a:rPr>
              <a:t>の高</a:t>
            </a:r>
            <a:r>
              <a:rPr lang="ja-JP" altLang="en-US" sz="1200" spc="5" dirty="0">
                <a:latin typeface="ＭＳ ゴシック"/>
                <a:cs typeface="ＭＳ ゴシック"/>
              </a:rPr>
              <a:t>い</a:t>
            </a:r>
            <a:r>
              <a:rPr lang="ja-JP" altLang="en-US" sz="1200" dirty="0">
                <a:latin typeface="ＭＳ ゴシック"/>
                <a:cs typeface="ＭＳ ゴシック"/>
              </a:rPr>
              <a:t>人、</a:t>
            </a:r>
            <a:r>
              <a:rPr lang="ja-JP" altLang="en-US" sz="1200" spc="-10" dirty="0">
                <a:latin typeface="ＭＳ ゴシック"/>
                <a:cs typeface="ＭＳ ゴシック"/>
              </a:rPr>
              <a:t>体調</a:t>
            </a:r>
            <a:r>
              <a:rPr lang="ja-JP" altLang="en-US" sz="1200" spc="5" dirty="0">
                <a:latin typeface="ＭＳ ゴシック"/>
                <a:cs typeface="ＭＳ ゴシック"/>
              </a:rPr>
              <a:t>管</a:t>
            </a:r>
            <a:r>
              <a:rPr lang="ja-JP" altLang="en-US" sz="1200" dirty="0">
                <a:latin typeface="ＭＳ ゴシック"/>
                <a:cs typeface="ＭＳ ゴシック"/>
              </a:rPr>
              <a:t>理</a:t>
            </a:r>
            <a:r>
              <a:rPr lang="ja-JP" altLang="en-US" sz="1200" spc="5" dirty="0">
                <a:latin typeface="ＭＳ ゴシック"/>
                <a:cs typeface="ＭＳ ゴシック"/>
              </a:rPr>
              <a:t>を</a:t>
            </a:r>
            <a:r>
              <a:rPr lang="ja-JP" altLang="en-US" sz="1200" spc="-15" dirty="0">
                <a:latin typeface="ＭＳ ゴシック"/>
                <a:cs typeface="ＭＳ ゴシック"/>
              </a:rPr>
              <a:t>よ</a:t>
            </a:r>
            <a:r>
              <a:rPr lang="ja-JP" altLang="en-US" sz="1200" spc="5" dirty="0">
                <a:latin typeface="ＭＳ ゴシック"/>
                <a:cs typeface="ＭＳ ゴシック"/>
              </a:rPr>
              <a:t>り</a:t>
            </a:r>
            <a:r>
              <a:rPr lang="ja-JP" altLang="en-US" sz="1200" dirty="0">
                <a:latin typeface="ＭＳ ゴシック"/>
                <a:cs typeface="ＭＳ ゴシック"/>
              </a:rPr>
              <a:t>厳</a:t>
            </a:r>
            <a:r>
              <a:rPr lang="ja-JP" altLang="en-US" sz="1200" spc="-10" dirty="0">
                <a:latin typeface="ＭＳ ゴシック"/>
                <a:cs typeface="ＭＳ ゴシック"/>
              </a:rPr>
              <a:t>重</a:t>
            </a:r>
            <a:r>
              <a:rPr lang="ja-JP" altLang="en-US" sz="1200" spc="5" dirty="0">
                <a:latin typeface="ＭＳ ゴシック"/>
                <a:cs typeface="ＭＳ ゴシック"/>
              </a:rPr>
              <a:t>に</a:t>
            </a:r>
            <a:r>
              <a:rPr lang="ja-JP" altLang="en-US" sz="1200" dirty="0">
                <a:latin typeface="ＭＳ ゴシック"/>
                <a:cs typeface="ＭＳ ゴシック"/>
              </a:rPr>
              <a:t>す</a:t>
            </a:r>
            <a:r>
              <a:rPr lang="ja-JP" altLang="en-US" sz="1200" spc="-10" dirty="0">
                <a:latin typeface="ＭＳ ゴシック"/>
                <a:cs typeface="ＭＳ ゴシック"/>
              </a:rPr>
              <a:t>る</a:t>
            </a:r>
            <a:endParaRPr sz="1200" dirty="0">
              <a:solidFill>
                <a:prstClr val="black"/>
              </a:solidFill>
              <a:latin typeface="ＭＳ ゴシック"/>
              <a:cs typeface="ＭＳ ゴシック"/>
            </a:endParaRPr>
          </a:p>
        </p:txBody>
      </p:sp>
      <p:sp>
        <p:nvSpPr>
          <p:cNvPr id="36" name="object 25"/>
          <p:cNvSpPr txBox="1"/>
          <p:nvPr/>
        </p:nvSpPr>
        <p:spPr>
          <a:xfrm>
            <a:off x="442278" y="2820238"/>
            <a:ext cx="8573262" cy="847027"/>
          </a:xfrm>
          <a:prstGeom prst="rect">
            <a:avLst/>
          </a:prstGeom>
        </p:spPr>
        <p:txBody>
          <a:bodyPr vert="horz" wrap="square" lIns="0" tIns="53975" rIns="0" bIns="0" rtlCol="0">
            <a:spAutoFit/>
          </a:bodyPr>
          <a:lstStyle/>
          <a:p>
            <a:pPr marL="193675">
              <a:spcBef>
                <a:spcPts val="305"/>
              </a:spcBef>
            </a:pPr>
            <a:r>
              <a:rPr lang="ja-JP" altLang="en-US" sz="1100" b="1" u="sng" spc="-5" dirty="0">
                <a:uFill>
                  <a:solidFill>
                    <a:srgbClr val="000000"/>
                  </a:solidFill>
                </a:uFill>
                <a:latin typeface="ＭＳ ゴシック"/>
                <a:cs typeface="ＭＳ ゴシック"/>
              </a:rPr>
              <a:t>主催者としての準備</a:t>
            </a:r>
            <a:endParaRPr lang="en-US" sz="1100" dirty="0">
              <a:solidFill>
                <a:prstClr val="black"/>
              </a:solidFill>
              <a:latin typeface="ＭＳ ゴシック"/>
              <a:cs typeface="ＭＳ ゴシック"/>
            </a:endParaRPr>
          </a:p>
          <a:p>
            <a:pPr marL="193675">
              <a:spcBef>
                <a:spcPts val="305"/>
              </a:spcBef>
            </a:pPr>
            <a:r>
              <a:rPr sz="1100" dirty="0">
                <a:solidFill>
                  <a:prstClr val="black"/>
                </a:solidFill>
                <a:latin typeface="ＭＳ ゴシック"/>
                <a:cs typeface="ＭＳ ゴシック"/>
              </a:rPr>
              <a:t>□</a:t>
            </a:r>
            <a:r>
              <a:rPr lang="ja-JP" altLang="en-US" sz="1100" dirty="0">
                <a:solidFill>
                  <a:prstClr val="black"/>
                </a:solidFill>
                <a:latin typeface="ＭＳ ゴシック"/>
                <a:cs typeface="ＭＳ ゴシック"/>
              </a:rPr>
              <a:t>外出自粛要請は解除されている。（外出自粛の段階的緩和の目安参照）</a:t>
            </a:r>
            <a:endParaRPr lang="en-US" altLang="ja-JP" sz="1100" dirty="0">
              <a:solidFill>
                <a:prstClr val="black"/>
              </a:solidFill>
              <a:latin typeface="ＭＳ ゴシック"/>
              <a:cs typeface="ＭＳ ゴシック"/>
            </a:endParaRPr>
          </a:p>
          <a:p>
            <a:pPr marL="193675">
              <a:spcBef>
                <a:spcPts val="305"/>
              </a:spcBef>
            </a:pPr>
            <a:r>
              <a:rPr lang="ja-JP" altLang="en-US" sz="1100" dirty="0">
                <a:solidFill>
                  <a:prstClr val="black"/>
                </a:solidFill>
                <a:latin typeface="ＭＳ ゴシック"/>
                <a:cs typeface="ＭＳ ゴシック"/>
              </a:rPr>
              <a:t>□</a:t>
            </a:r>
            <a:r>
              <a:rPr lang="en-US" altLang="ja-JP" sz="1100" dirty="0">
                <a:solidFill>
                  <a:prstClr val="black"/>
                </a:solidFill>
                <a:latin typeface="ＭＳ ゴシック"/>
                <a:cs typeface="ＭＳ ゴシック"/>
              </a:rPr>
              <a:t>World Sailing</a:t>
            </a:r>
            <a:r>
              <a:rPr lang="ja-JP" altLang="en-US" sz="1100" dirty="0">
                <a:solidFill>
                  <a:prstClr val="black"/>
                </a:solidFill>
                <a:latin typeface="ＭＳ ゴシック"/>
                <a:cs typeface="ＭＳ ゴシック"/>
              </a:rPr>
              <a:t>コロナウィルス・外洋ガイドラインの「外洋ヨット乗艇のための外洋特別規定カテゴリー別の感染リスク緩和手段」への対応</a:t>
            </a:r>
            <a:endParaRPr lang="en-US" altLang="ja-JP" sz="1100" dirty="0">
              <a:solidFill>
                <a:prstClr val="black"/>
              </a:solidFill>
              <a:latin typeface="ＭＳ ゴシック"/>
              <a:cs typeface="ＭＳ ゴシック"/>
            </a:endParaRPr>
          </a:p>
          <a:p>
            <a:pPr marL="193675">
              <a:spcBef>
                <a:spcPts val="305"/>
              </a:spcBef>
            </a:pPr>
            <a:r>
              <a:rPr lang="ja-JP" altLang="en-US" sz="1100" dirty="0">
                <a:solidFill>
                  <a:prstClr val="black"/>
                </a:solidFill>
                <a:latin typeface="ＭＳ ゴシック"/>
                <a:cs typeface="ＭＳ ゴシック"/>
              </a:rPr>
              <a:t>□レース運営等での感染予防対応の準備・情報管理体制の構築（</a:t>
            </a:r>
            <a:r>
              <a:rPr lang="en-US" altLang="ja-JP" sz="1100" dirty="0">
                <a:solidFill>
                  <a:prstClr val="black"/>
                </a:solidFill>
                <a:latin typeface="ＭＳ ゴシック"/>
                <a:cs typeface="ＭＳ ゴシック"/>
              </a:rPr>
              <a:t>JSAF</a:t>
            </a:r>
            <a:r>
              <a:rPr lang="ja-JP" altLang="en-US" sz="1100" dirty="0">
                <a:solidFill>
                  <a:prstClr val="black"/>
                </a:solidFill>
                <a:latin typeface="ＭＳ ゴシック"/>
                <a:cs typeface="ＭＳ ゴシック"/>
              </a:rPr>
              <a:t>ガイドライン参照）</a:t>
            </a:r>
            <a:endParaRPr lang="en-US" altLang="ja-JP" sz="1100" dirty="0">
              <a:solidFill>
                <a:prstClr val="black"/>
              </a:solidFill>
              <a:latin typeface="ＭＳ ゴシック"/>
              <a:cs typeface="ＭＳ ゴシック"/>
            </a:endParaRPr>
          </a:p>
        </p:txBody>
      </p:sp>
      <p:sp>
        <p:nvSpPr>
          <p:cNvPr id="38" name="object 15"/>
          <p:cNvSpPr/>
          <p:nvPr/>
        </p:nvSpPr>
        <p:spPr>
          <a:xfrm>
            <a:off x="122534" y="3667264"/>
            <a:ext cx="8796867" cy="1153352"/>
          </a:xfrm>
          <a:custGeom>
            <a:avLst/>
            <a:gdLst/>
            <a:ahLst/>
            <a:cxnLst/>
            <a:rect l="l" t="t" r="r" b="b"/>
            <a:pathLst>
              <a:path w="6597650" h="1516379">
                <a:moveTo>
                  <a:pt x="0" y="132460"/>
                </a:moveTo>
                <a:lnTo>
                  <a:pt x="6753" y="90594"/>
                </a:lnTo>
                <a:lnTo>
                  <a:pt x="25559" y="54233"/>
                </a:lnTo>
                <a:lnTo>
                  <a:pt x="54235" y="25558"/>
                </a:lnTo>
                <a:lnTo>
                  <a:pt x="90601" y="6753"/>
                </a:lnTo>
                <a:lnTo>
                  <a:pt x="132473" y="0"/>
                </a:lnTo>
                <a:lnTo>
                  <a:pt x="6464935" y="0"/>
                </a:lnTo>
                <a:lnTo>
                  <a:pt x="6506801" y="6753"/>
                </a:lnTo>
                <a:lnTo>
                  <a:pt x="6543162" y="25558"/>
                </a:lnTo>
                <a:lnTo>
                  <a:pt x="6571837" y="54233"/>
                </a:lnTo>
                <a:lnTo>
                  <a:pt x="6590642" y="90594"/>
                </a:lnTo>
                <a:lnTo>
                  <a:pt x="6597396" y="132460"/>
                </a:lnTo>
                <a:lnTo>
                  <a:pt x="6597396" y="1383918"/>
                </a:lnTo>
                <a:lnTo>
                  <a:pt x="6590642" y="1425785"/>
                </a:lnTo>
                <a:lnTo>
                  <a:pt x="6571837" y="1462146"/>
                </a:lnTo>
                <a:lnTo>
                  <a:pt x="6543162" y="1490821"/>
                </a:lnTo>
                <a:lnTo>
                  <a:pt x="6506801" y="1509626"/>
                </a:lnTo>
                <a:lnTo>
                  <a:pt x="6464935" y="1516379"/>
                </a:lnTo>
                <a:lnTo>
                  <a:pt x="132473" y="1516379"/>
                </a:lnTo>
                <a:lnTo>
                  <a:pt x="90601" y="1509626"/>
                </a:lnTo>
                <a:lnTo>
                  <a:pt x="54235" y="1490821"/>
                </a:lnTo>
                <a:lnTo>
                  <a:pt x="25559" y="1462146"/>
                </a:lnTo>
                <a:lnTo>
                  <a:pt x="6753" y="1425785"/>
                </a:lnTo>
                <a:lnTo>
                  <a:pt x="0" y="1383918"/>
                </a:lnTo>
                <a:lnTo>
                  <a:pt x="0" y="132460"/>
                </a:lnTo>
                <a:close/>
              </a:path>
            </a:pathLst>
          </a:custGeom>
          <a:ln w="12192">
            <a:solidFill>
              <a:srgbClr val="C00000"/>
            </a:solidFill>
          </a:ln>
        </p:spPr>
        <p:txBody>
          <a:bodyPr wrap="square" lIns="0" tIns="0" rIns="0" bIns="0" rtlCol="0"/>
          <a:lstStyle/>
          <a:p>
            <a:endParaRPr>
              <a:solidFill>
                <a:prstClr val="black"/>
              </a:solidFill>
            </a:endParaRPr>
          </a:p>
        </p:txBody>
      </p:sp>
      <p:sp>
        <p:nvSpPr>
          <p:cNvPr id="39" name="object 25"/>
          <p:cNvSpPr txBox="1"/>
          <p:nvPr/>
        </p:nvSpPr>
        <p:spPr>
          <a:xfrm>
            <a:off x="442278" y="3682411"/>
            <a:ext cx="7190866" cy="1054776"/>
          </a:xfrm>
          <a:prstGeom prst="rect">
            <a:avLst/>
          </a:prstGeom>
        </p:spPr>
        <p:txBody>
          <a:bodyPr vert="horz" wrap="square" lIns="0" tIns="53975" rIns="0" bIns="0" rtlCol="0">
            <a:spAutoFit/>
          </a:bodyPr>
          <a:lstStyle/>
          <a:p>
            <a:pPr marL="193675">
              <a:spcBef>
                <a:spcPts val="305"/>
              </a:spcBef>
            </a:pPr>
            <a:r>
              <a:rPr lang="ja-JP" altLang="en-US" sz="1100" b="1" u="sng" spc="-5" dirty="0">
                <a:uFill>
                  <a:solidFill>
                    <a:srgbClr val="000000"/>
                  </a:solidFill>
                </a:uFill>
                <a:latin typeface="ＭＳ ゴシック"/>
                <a:cs typeface="ＭＳ ゴシック"/>
              </a:rPr>
              <a:t>レース関連項目</a:t>
            </a:r>
            <a:endParaRPr lang="en-US" sz="1100" dirty="0">
              <a:solidFill>
                <a:prstClr val="black"/>
              </a:solidFill>
              <a:latin typeface="ＭＳ ゴシック"/>
              <a:cs typeface="ＭＳ ゴシック"/>
            </a:endParaRPr>
          </a:p>
          <a:p>
            <a:pPr marL="193675">
              <a:spcBef>
                <a:spcPts val="305"/>
              </a:spcBef>
            </a:pPr>
            <a:r>
              <a:rPr sz="1100" dirty="0">
                <a:solidFill>
                  <a:prstClr val="black"/>
                </a:solidFill>
                <a:latin typeface="ＭＳ ゴシック"/>
                <a:cs typeface="ＭＳ ゴシック"/>
              </a:rPr>
              <a:t>□</a:t>
            </a:r>
            <a:r>
              <a:rPr lang="ja-JP" altLang="en-US" sz="1100" dirty="0">
                <a:solidFill>
                  <a:prstClr val="black"/>
                </a:solidFill>
                <a:latin typeface="ＭＳ ゴシック"/>
                <a:cs typeface="ＭＳ ゴシック"/>
              </a:rPr>
              <a:t>参加艇（運営スタッフ）の名簿の管理（参加者全員の緊急連絡先を明らかにして、主催者が管理）</a:t>
            </a:r>
            <a:endParaRPr lang="en-US" altLang="ja-JP" sz="1100" dirty="0">
              <a:solidFill>
                <a:prstClr val="black"/>
              </a:solidFill>
              <a:latin typeface="ＭＳ ゴシック"/>
              <a:cs typeface="ＭＳ ゴシック"/>
            </a:endParaRPr>
          </a:p>
          <a:p>
            <a:pPr marL="193675">
              <a:spcBef>
                <a:spcPts val="305"/>
              </a:spcBef>
            </a:pPr>
            <a:r>
              <a:rPr lang="ja-JP" altLang="en-US" sz="1100" dirty="0">
                <a:solidFill>
                  <a:prstClr val="black"/>
                </a:solidFill>
                <a:latin typeface="ＭＳ ゴシック"/>
                <a:cs typeface="ＭＳ ゴシック"/>
              </a:rPr>
              <a:t>□インスペクションの実施方法の検討</a:t>
            </a:r>
            <a:endParaRPr lang="en-US" altLang="ja-JP" sz="1100" dirty="0">
              <a:solidFill>
                <a:prstClr val="black"/>
              </a:solidFill>
              <a:latin typeface="ＭＳ ゴシック"/>
              <a:cs typeface="ＭＳ ゴシック"/>
            </a:endParaRPr>
          </a:p>
          <a:p>
            <a:pPr marL="193675">
              <a:spcBef>
                <a:spcPts val="305"/>
              </a:spcBef>
            </a:pPr>
            <a:r>
              <a:rPr lang="ja-JP" altLang="en-US" sz="1100" dirty="0">
                <a:solidFill>
                  <a:prstClr val="black"/>
                </a:solidFill>
                <a:latin typeface="ＭＳ ゴシック"/>
                <a:cs typeface="ＭＳ ゴシック"/>
              </a:rPr>
              <a:t>□レース報告書、航跡図、事故報告書等の</a:t>
            </a:r>
            <a:r>
              <a:rPr lang="en-US" altLang="ja-JP" sz="1100" dirty="0">
                <a:solidFill>
                  <a:prstClr val="black"/>
                </a:solidFill>
                <a:cs typeface="ＭＳ ゴシック"/>
              </a:rPr>
              <a:t>Web</a:t>
            </a:r>
            <a:r>
              <a:rPr lang="en-US" altLang="ja-JP" sz="1100" dirty="0">
                <a:solidFill>
                  <a:prstClr val="black"/>
                </a:solidFill>
                <a:latin typeface="ＭＳ ゴシック"/>
                <a:cs typeface="ＭＳ ゴシック"/>
              </a:rPr>
              <a:t>,</a:t>
            </a:r>
            <a:r>
              <a:rPr lang="ja-JP" altLang="en-US" sz="1100" dirty="0">
                <a:solidFill>
                  <a:prstClr val="black"/>
                </a:solidFill>
                <a:latin typeface="ＭＳ ゴシック"/>
                <a:cs typeface="ＭＳ ゴシック"/>
              </a:rPr>
              <a:t>メール等の活用</a:t>
            </a:r>
            <a:endParaRPr lang="en-US" altLang="ja-JP" sz="1100" dirty="0">
              <a:solidFill>
                <a:prstClr val="black"/>
              </a:solidFill>
              <a:latin typeface="ＭＳ ゴシック"/>
              <a:cs typeface="ＭＳ ゴシック"/>
            </a:endParaRPr>
          </a:p>
          <a:p>
            <a:pPr marL="193675">
              <a:spcBef>
                <a:spcPts val="305"/>
              </a:spcBef>
            </a:pPr>
            <a:r>
              <a:rPr lang="ja-JP" altLang="en-US" sz="1100" dirty="0">
                <a:solidFill>
                  <a:prstClr val="black"/>
                </a:solidFill>
                <a:latin typeface="ＭＳ ゴシック"/>
                <a:cs typeface="ＭＳ ゴシック"/>
              </a:rPr>
              <a:t>□抗議、救済要求の</a:t>
            </a:r>
            <a:r>
              <a:rPr lang="en-US" altLang="ja-JP" sz="1100" dirty="0">
                <a:solidFill>
                  <a:prstClr val="black"/>
                </a:solidFill>
                <a:cs typeface="ＭＳ ゴシック"/>
              </a:rPr>
              <a:t>Web</a:t>
            </a:r>
            <a:r>
              <a:rPr lang="en-US" altLang="ja-JP" sz="1100" dirty="0">
                <a:solidFill>
                  <a:prstClr val="black"/>
                </a:solidFill>
                <a:latin typeface="ＭＳ ゴシック"/>
                <a:cs typeface="ＭＳ ゴシック"/>
              </a:rPr>
              <a:t>,</a:t>
            </a:r>
            <a:r>
              <a:rPr lang="ja-JP" altLang="en-US" sz="1100" dirty="0">
                <a:solidFill>
                  <a:prstClr val="black"/>
                </a:solidFill>
                <a:latin typeface="ＭＳ ゴシック"/>
                <a:cs typeface="ＭＳ ゴシック"/>
              </a:rPr>
              <a:t>メール等の活用</a:t>
            </a:r>
            <a:endParaRPr lang="en-US" altLang="ja-JP" sz="1100" dirty="0">
              <a:solidFill>
                <a:prstClr val="black"/>
              </a:solidFill>
              <a:latin typeface="ＭＳ ゴシック"/>
              <a:cs typeface="ＭＳ ゴシック"/>
            </a:endParaRPr>
          </a:p>
        </p:txBody>
      </p:sp>
      <p:sp>
        <p:nvSpPr>
          <p:cNvPr id="40" name="object 15"/>
          <p:cNvSpPr/>
          <p:nvPr/>
        </p:nvSpPr>
        <p:spPr>
          <a:xfrm>
            <a:off x="122532" y="4820616"/>
            <a:ext cx="8796867" cy="1560712"/>
          </a:xfrm>
          <a:custGeom>
            <a:avLst/>
            <a:gdLst/>
            <a:ahLst/>
            <a:cxnLst/>
            <a:rect l="l" t="t" r="r" b="b"/>
            <a:pathLst>
              <a:path w="6597650" h="1516379">
                <a:moveTo>
                  <a:pt x="0" y="132460"/>
                </a:moveTo>
                <a:lnTo>
                  <a:pt x="6753" y="90594"/>
                </a:lnTo>
                <a:lnTo>
                  <a:pt x="25559" y="54233"/>
                </a:lnTo>
                <a:lnTo>
                  <a:pt x="54235" y="25558"/>
                </a:lnTo>
                <a:lnTo>
                  <a:pt x="90601" y="6753"/>
                </a:lnTo>
                <a:lnTo>
                  <a:pt x="132473" y="0"/>
                </a:lnTo>
                <a:lnTo>
                  <a:pt x="6464935" y="0"/>
                </a:lnTo>
                <a:lnTo>
                  <a:pt x="6506801" y="6753"/>
                </a:lnTo>
                <a:lnTo>
                  <a:pt x="6543162" y="25558"/>
                </a:lnTo>
                <a:lnTo>
                  <a:pt x="6571837" y="54233"/>
                </a:lnTo>
                <a:lnTo>
                  <a:pt x="6590642" y="90594"/>
                </a:lnTo>
                <a:lnTo>
                  <a:pt x="6597396" y="132460"/>
                </a:lnTo>
                <a:lnTo>
                  <a:pt x="6597396" y="1383918"/>
                </a:lnTo>
                <a:lnTo>
                  <a:pt x="6590642" y="1425785"/>
                </a:lnTo>
                <a:lnTo>
                  <a:pt x="6571837" y="1462146"/>
                </a:lnTo>
                <a:lnTo>
                  <a:pt x="6543162" y="1490821"/>
                </a:lnTo>
                <a:lnTo>
                  <a:pt x="6506801" y="1509626"/>
                </a:lnTo>
                <a:lnTo>
                  <a:pt x="6464935" y="1516379"/>
                </a:lnTo>
                <a:lnTo>
                  <a:pt x="132473" y="1516379"/>
                </a:lnTo>
                <a:lnTo>
                  <a:pt x="90601" y="1509626"/>
                </a:lnTo>
                <a:lnTo>
                  <a:pt x="54235" y="1490821"/>
                </a:lnTo>
                <a:lnTo>
                  <a:pt x="25559" y="1462146"/>
                </a:lnTo>
                <a:lnTo>
                  <a:pt x="6753" y="1425785"/>
                </a:lnTo>
                <a:lnTo>
                  <a:pt x="0" y="1383918"/>
                </a:lnTo>
                <a:lnTo>
                  <a:pt x="0" y="132460"/>
                </a:lnTo>
                <a:close/>
              </a:path>
            </a:pathLst>
          </a:custGeom>
          <a:ln w="12192">
            <a:solidFill>
              <a:srgbClr val="C00000"/>
            </a:solidFill>
          </a:ln>
        </p:spPr>
        <p:txBody>
          <a:bodyPr wrap="square" lIns="0" tIns="0" rIns="0" bIns="0" rtlCol="0"/>
          <a:lstStyle/>
          <a:p>
            <a:endParaRPr>
              <a:solidFill>
                <a:prstClr val="black"/>
              </a:solidFill>
            </a:endParaRPr>
          </a:p>
        </p:txBody>
      </p:sp>
      <p:sp>
        <p:nvSpPr>
          <p:cNvPr id="41" name="object 25"/>
          <p:cNvSpPr txBox="1"/>
          <p:nvPr/>
        </p:nvSpPr>
        <p:spPr>
          <a:xfrm>
            <a:off x="413966" y="4843298"/>
            <a:ext cx="7190866" cy="639278"/>
          </a:xfrm>
          <a:prstGeom prst="rect">
            <a:avLst/>
          </a:prstGeom>
        </p:spPr>
        <p:txBody>
          <a:bodyPr vert="horz" wrap="square" lIns="0" tIns="53975" rIns="0" bIns="0" rtlCol="0">
            <a:spAutoFit/>
          </a:bodyPr>
          <a:lstStyle/>
          <a:p>
            <a:pPr marL="193675">
              <a:spcBef>
                <a:spcPts val="305"/>
              </a:spcBef>
            </a:pPr>
            <a:r>
              <a:rPr lang="ja-JP" altLang="en-US" sz="1100" b="1" u="sng" spc="-5" dirty="0">
                <a:uFill>
                  <a:solidFill>
                    <a:srgbClr val="000000"/>
                  </a:solidFill>
                </a:uFill>
                <a:latin typeface="ＭＳ ゴシック"/>
                <a:cs typeface="ＭＳ ゴシック"/>
              </a:rPr>
              <a:t>レース運営</a:t>
            </a:r>
            <a:r>
              <a:rPr lang="ja-JP" altLang="en-US" sz="1100" b="1" spc="-5" dirty="0">
                <a:uFill>
                  <a:solidFill>
                    <a:srgbClr val="000000"/>
                  </a:solidFill>
                </a:uFill>
                <a:latin typeface="ＭＳ ゴシック"/>
                <a:cs typeface="ＭＳ ゴシック"/>
              </a:rPr>
              <a:t>　　（</a:t>
            </a:r>
            <a:r>
              <a:rPr lang="en-US" altLang="ja-JP" sz="1100" b="1" spc="-5" dirty="0">
                <a:uFill>
                  <a:solidFill>
                    <a:srgbClr val="000000"/>
                  </a:solidFill>
                </a:uFill>
                <a:latin typeface="ＭＳ ゴシック"/>
                <a:cs typeface="ＭＳ ゴシック"/>
              </a:rPr>
              <a:t>JSAF</a:t>
            </a:r>
            <a:r>
              <a:rPr lang="ja-JP" altLang="en-US" sz="1100" b="1" spc="-5" dirty="0">
                <a:uFill>
                  <a:solidFill>
                    <a:srgbClr val="000000"/>
                  </a:solidFill>
                </a:uFill>
                <a:latin typeface="ＭＳ ゴシック"/>
                <a:cs typeface="ＭＳ ゴシック"/>
              </a:rPr>
              <a:t>ガイドライン・実践例を参照）</a:t>
            </a:r>
            <a:endParaRPr lang="en-US" sz="1100" dirty="0">
              <a:solidFill>
                <a:prstClr val="black"/>
              </a:solidFill>
              <a:latin typeface="ＭＳ ゴシック"/>
              <a:cs typeface="ＭＳ ゴシック"/>
            </a:endParaRPr>
          </a:p>
          <a:p>
            <a:pPr marL="193675">
              <a:spcBef>
                <a:spcPts val="305"/>
              </a:spcBef>
            </a:pPr>
            <a:r>
              <a:rPr sz="1100" dirty="0">
                <a:solidFill>
                  <a:prstClr val="black"/>
                </a:solidFill>
                <a:latin typeface="ＭＳ ゴシック"/>
                <a:cs typeface="ＭＳ ゴシック"/>
              </a:rPr>
              <a:t>□</a:t>
            </a:r>
            <a:r>
              <a:rPr lang="ja-JP" altLang="ja-JP" sz="1100" dirty="0"/>
              <a:t>参加関係者への感染防止のための指示事項を</a:t>
            </a:r>
            <a:r>
              <a:rPr lang="en-US" altLang="ja-JP" sz="1100" dirty="0"/>
              <a:t>NOR</a:t>
            </a:r>
            <a:r>
              <a:rPr lang="ja-JP" altLang="ja-JP" sz="1100" dirty="0"/>
              <a:t>に記載して、規則化する</a:t>
            </a:r>
            <a:r>
              <a:rPr lang="ja-JP" altLang="en-US" sz="1100" dirty="0"/>
              <a:t>。</a:t>
            </a:r>
            <a:endParaRPr lang="en-US" altLang="ja-JP" sz="1100" dirty="0">
              <a:solidFill>
                <a:prstClr val="black"/>
              </a:solidFill>
              <a:latin typeface="ＭＳ ゴシック"/>
              <a:cs typeface="ＭＳ ゴシック"/>
            </a:endParaRPr>
          </a:p>
          <a:p>
            <a:pPr marL="193675">
              <a:spcBef>
                <a:spcPts val="305"/>
              </a:spcBef>
            </a:pPr>
            <a:r>
              <a:rPr lang="ja-JP" altLang="en-US" sz="1100" dirty="0">
                <a:solidFill>
                  <a:prstClr val="black"/>
                </a:solidFill>
                <a:latin typeface="ＭＳ ゴシック"/>
                <a:cs typeface="ＭＳ ゴシック"/>
              </a:rPr>
              <a:t>□</a:t>
            </a:r>
            <a:r>
              <a:rPr lang="ja-JP" altLang="ja-JP" sz="1100" dirty="0"/>
              <a:t>リスク下でのレース実施に対する考えを表明</a:t>
            </a:r>
            <a:endParaRPr lang="ja-JP" altLang="en-US" sz="1100" dirty="0">
              <a:solidFill>
                <a:prstClr val="black"/>
              </a:solidFill>
              <a:latin typeface="ＭＳ ゴシック"/>
              <a:cs typeface="ＭＳ ゴシック"/>
            </a:endParaRPr>
          </a:p>
        </p:txBody>
      </p:sp>
      <p:pic>
        <p:nvPicPr>
          <p:cNvPr id="6" name="図 5">
            <a:extLst>
              <a:ext uri="{FF2B5EF4-FFF2-40B4-BE49-F238E27FC236}">
                <a16:creationId xmlns:a16="http://schemas.microsoft.com/office/drawing/2014/main" id="{FB5B6B1B-3E91-42E0-8DA9-3848A3AA2E5C}"/>
              </a:ext>
            </a:extLst>
          </p:cNvPr>
          <p:cNvPicPr>
            <a:picLocks noChangeAspect="1"/>
          </p:cNvPicPr>
          <p:nvPr/>
        </p:nvPicPr>
        <p:blipFill>
          <a:blip r:embed="rId2"/>
          <a:stretch>
            <a:fillRect/>
          </a:stretch>
        </p:blipFill>
        <p:spPr>
          <a:xfrm>
            <a:off x="5289557" y="141156"/>
            <a:ext cx="3853006" cy="451143"/>
          </a:xfrm>
          <a:prstGeom prst="rect">
            <a:avLst/>
          </a:prstGeom>
        </p:spPr>
      </p:pic>
    </p:spTree>
    <p:extLst>
      <p:ext uri="{BB962C8B-B14F-4D97-AF65-F5344CB8AC3E}">
        <p14:creationId xmlns:p14="http://schemas.microsoft.com/office/powerpoint/2010/main" val="205259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992" y="135769"/>
            <a:ext cx="5167696" cy="382797"/>
          </a:xfrm>
          <a:prstGeom prst="rect">
            <a:avLst/>
          </a:prstGeom>
        </p:spPr>
        <p:txBody>
          <a:bodyPr vert="horz" wrap="square" lIns="0" tIns="13335" rIns="0" bIns="0" rtlCol="0">
            <a:spAutoFit/>
          </a:bodyPr>
          <a:lstStyle/>
          <a:p>
            <a:pPr marL="12700">
              <a:lnSpc>
                <a:spcPct val="100000"/>
              </a:lnSpc>
              <a:spcBef>
                <a:spcPts val="105"/>
              </a:spcBef>
            </a:pPr>
            <a:r>
              <a:rPr lang="ja-JP" altLang="en-US" sz="2400" b="1" spc="-5" dirty="0">
                <a:solidFill>
                  <a:srgbClr val="0000FF"/>
                </a:solidFill>
                <a:latin typeface="HG丸ｺﾞｼｯｸM-PRO"/>
                <a:cs typeface="HG丸ｺﾞｼｯｸM-PRO"/>
              </a:rPr>
              <a:t>　乗員登録　リスト</a:t>
            </a:r>
            <a:r>
              <a:rPr lang="en-US" altLang="ja-JP" sz="2400" b="1" spc="-5" dirty="0">
                <a:solidFill>
                  <a:srgbClr val="0000FF"/>
                </a:solidFill>
                <a:latin typeface="HG丸ｺﾞｼｯｸM-PRO"/>
                <a:cs typeface="HG丸ｺﾞｼｯｸM-PRO"/>
              </a:rPr>
              <a:t>(</a:t>
            </a:r>
            <a:r>
              <a:rPr lang="ja-JP" altLang="en-US" sz="2400" b="1" spc="-5" dirty="0">
                <a:solidFill>
                  <a:srgbClr val="0000FF"/>
                </a:solidFill>
                <a:latin typeface="HG丸ｺﾞｼｯｸM-PRO"/>
                <a:cs typeface="HG丸ｺﾞｼｯｸM-PRO"/>
              </a:rPr>
              <a:t>サンプル）</a:t>
            </a:r>
            <a:endParaRPr sz="2400" b="1" i="0" spc="-5" dirty="0">
              <a:solidFill>
                <a:srgbClr val="0000FF"/>
              </a:solidFill>
              <a:latin typeface="HG丸ｺﾞｼｯｸM-PRO"/>
              <a:cs typeface="HG丸ｺﾞｼｯｸM-PRO"/>
            </a:endParaRPr>
          </a:p>
        </p:txBody>
      </p:sp>
      <p:sp>
        <p:nvSpPr>
          <p:cNvPr id="3" name="object 3"/>
          <p:cNvSpPr/>
          <p:nvPr/>
        </p:nvSpPr>
        <p:spPr>
          <a:xfrm>
            <a:off x="147828" y="696468"/>
            <a:ext cx="8918448" cy="85344"/>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47829" y="987092"/>
            <a:ext cx="8672644" cy="2825260"/>
          </a:xfrm>
          <a:prstGeom prst="rect">
            <a:avLst/>
          </a:prstGeom>
        </p:spPr>
        <p:txBody>
          <a:bodyPr vert="horz" wrap="square" lIns="0" tIns="14604" rIns="0" bIns="0" rtlCol="0">
            <a:spAutoFit/>
          </a:bodyPr>
          <a:lstStyle/>
          <a:p>
            <a:pPr marL="12700" marR="5080" indent="156845">
              <a:lnSpc>
                <a:spcPct val="105300"/>
              </a:lnSpc>
              <a:spcBef>
                <a:spcPts val="114"/>
              </a:spcBef>
            </a:pPr>
            <a:endParaRPr lang="en-US" altLang="ja-JP" dirty="0">
              <a:cs typeface="ＭＳ Ｐゴシック"/>
            </a:endParaRPr>
          </a:p>
          <a:p>
            <a:r>
              <a:rPr lang="ja-JP" altLang="en-US" dirty="0"/>
              <a:t>　　</a:t>
            </a:r>
            <a:endParaRPr lang="en-US" altLang="ja-JP" dirty="0">
              <a:solidFill>
                <a:srgbClr val="0000FF"/>
              </a:solidFill>
            </a:endParaRPr>
          </a:p>
          <a:p>
            <a:endParaRPr lang="en-US" altLang="ja-JP" dirty="0">
              <a:solidFill>
                <a:srgbClr val="0000FF"/>
              </a:solidFill>
            </a:endParaRPr>
          </a:p>
          <a:p>
            <a:r>
              <a:rPr lang="ja-JP" altLang="en-US" dirty="0">
                <a:solidFill>
                  <a:srgbClr val="0000FF"/>
                </a:solidFill>
              </a:rPr>
              <a:t>　　</a:t>
            </a:r>
            <a:endParaRPr lang="en-US" altLang="ja-JP" dirty="0">
              <a:solidFill>
                <a:srgbClr val="0000FF"/>
              </a:solidFill>
            </a:endParaRPr>
          </a:p>
          <a:p>
            <a:endParaRPr lang="en-US" altLang="ja-JP" b="1" dirty="0">
              <a:solidFill>
                <a:srgbClr val="0000FF"/>
              </a:solidFill>
            </a:endParaRPr>
          </a:p>
          <a:p>
            <a:endParaRPr lang="en-US" altLang="ja-JP" dirty="0">
              <a:solidFill>
                <a:srgbClr val="0000FF"/>
              </a:solidFill>
            </a:endParaRPr>
          </a:p>
          <a:p>
            <a:r>
              <a:rPr lang="ja-JP" altLang="en-US" dirty="0">
                <a:solidFill>
                  <a:srgbClr val="0000FF"/>
                </a:solidFill>
              </a:rPr>
              <a:t>　　</a:t>
            </a:r>
            <a:endParaRPr lang="ja-JP" altLang="ja-JP" dirty="0">
              <a:solidFill>
                <a:srgbClr val="0000FF"/>
              </a:solidFill>
            </a:endParaRPr>
          </a:p>
          <a:p>
            <a:pPr marL="12700" marR="5080" indent="156845">
              <a:lnSpc>
                <a:spcPct val="105300"/>
              </a:lnSpc>
              <a:spcBef>
                <a:spcPts val="114"/>
              </a:spcBef>
            </a:pPr>
            <a:endParaRPr lang="en-US" altLang="ja-JP" dirty="0">
              <a:solidFill>
                <a:srgbClr val="0000FF"/>
              </a:solidFill>
            </a:endParaRPr>
          </a:p>
          <a:p>
            <a:endParaRPr lang="en-US" altLang="ja-JP" dirty="0">
              <a:solidFill>
                <a:srgbClr val="0000FF"/>
              </a:solidFill>
              <a:latin typeface="ＭＳ Ｐゴシック"/>
              <a:cs typeface="ＭＳ Ｐゴシック"/>
            </a:endParaRPr>
          </a:p>
          <a:p>
            <a:endParaRPr lang="en-US" altLang="ja-JP" dirty="0">
              <a:solidFill>
                <a:srgbClr val="FF0000"/>
              </a:solidFill>
              <a:latin typeface="HG丸ｺﾞｼｯｸM-PRO"/>
              <a:cs typeface="HG丸ｺﾞｼｯｸM-PRO"/>
            </a:endParaRPr>
          </a:p>
        </p:txBody>
      </p:sp>
      <p:sp>
        <p:nvSpPr>
          <p:cNvPr id="7" name="object 7"/>
          <p:cNvSpPr txBox="1"/>
          <p:nvPr/>
        </p:nvSpPr>
        <p:spPr>
          <a:xfrm>
            <a:off x="8491982" y="6465214"/>
            <a:ext cx="128271" cy="153888"/>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88888"/>
                </a:solidFill>
                <a:latin typeface="Calibri"/>
                <a:cs typeface="Calibri"/>
              </a:rPr>
              <a:t>7</a:t>
            </a:fld>
            <a:endParaRPr sz="1200">
              <a:latin typeface="Calibri"/>
              <a:cs typeface="Calibri"/>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20" y="904875"/>
            <a:ext cx="9118664" cy="4977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図 3">
            <a:extLst>
              <a:ext uri="{FF2B5EF4-FFF2-40B4-BE49-F238E27FC236}">
                <a16:creationId xmlns:a16="http://schemas.microsoft.com/office/drawing/2014/main" id="{79E97A28-D4D9-46F0-BCA6-EC5336895037}"/>
              </a:ext>
            </a:extLst>
          </p:cNvPr>
          <p:cNvPicPr>
            <a:picLocks noChangeAspect="1"/>
          </p:cNvPicPr>
          <p:nvPr/>
        </p:nvPicPr>
        <p:blipFill>
          <a:blip r:embed="rId5"/>
          <a:stretch>
            <a:fillRect/>
          </a:stretch>
        </p:blipFill>
        <p:spPr>
          <a:xfrm>
            <a:off x="5213270" y="5964323"/>
            <a:ext cx="3853006" cy="451143"/>
          </a:xfrm>
          <a:prstGeom prst="rect">
            <a:avLst/>
          </a:prstGeom>
        </p:spPr>
      </p:pic>
      <p:sp>
        <p:nvSpPr>
          <p:cNvPr id="8" name="正方形/長方形 7">
            <a:extLst>
              <a:ext uri="{FF2B5EF4-FFF2-40B4-BE49-F238E27FC236}">
                <a16:creationId xmlns:a16="http://schemas.microsoft.com/office/drawing/2014/main" id="{EBFF7809-90BE-43ED-A29C-D2EA0FCF3A82}"/>
              </a:ext>
            </a:extLst>
          </p:cNvPr>
          <p:cNvSpPr/>
          <p:nvPr/>
        </p:nvSpPr>
        <p:spPr>
          <a:xfrm rot="10800000" flipV="1">
            <a:off x="47720" y="5272858"/>
            <a:ext cx="5388376" cy="784830"/>
          </a:xfrm>
          <a:prstGeom prst="rect">
            <a:avLst/>
          </a:prstGeom>
        </p:spPr>
        <p:txBody>
          <a:bodyPr wrap="square">
            <a:spAutoFit/>
          </a:bodyPr>
          <a:lstStyle/>
          <a:p>
            <a:endParaRPr lang="en-US" altLang="ja-JP" sz="900" dirty="0"/>
          </a:p>
          <a:p>
            <a:endParaRPr lang="en-US" altLang="ja-JP" sz="900" dirty="0"/>
          </a:p>
          <a:p>
            <a:r>
              <a:rPr lang="en-US" altLang="ja-JP" sz="900" dirty="0"/>
              <a:t>※</a:t>
            </a:r>
            <a:r>
              <a:rPr lang="ja-JP" altLang="en-US" sz="900" dirty="0"/>
              <a:t>　本リストの個人情報は、レース開催以外の目的では使用しない。ただし、新型コロナ感染症を発症した者が発覚した場合で、行政もしくは医療関係各所から本リスト記載の個人情報の提出を求めらた場合、レース主催者としては対応する必要がある。</a:t>
            </a:r>
          </a:p>
        </p:txBody>
      </p:sp>
    </p:spTree>
    <p:extLst>
      <p:ext uri="{BB962C8B-B14F-4D97-AF65-F5344CB8AC3E}">
        <p14:creationId xmlns:p14="http://schemas.microsoft.com/office/powerpoint/2010/main" val="171073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992" y="135769"/>
            <a:ext cx="5167696" cy="382797"/>
          </a:xfrm>
          <a:prstGeom prst="rect">
            <a:avLst/>
          </a:prstGeom>
        </p:spPr>
        <p:txBody>
          <a:bodyPr vert="horz" wrap="square" lIns="0" tIns="13335" rIns="0" bIns="0" rtlCol="0">
            <a:spAutoFit/>
          </a:bodyPr>
          <a:lstStyle/>
          <a:p>
            <a:pPr marL="12700">
              <a:lnSpc>
                <a:spcPct val="100000"/>
              </a:lnSpc>
              <a:spcBef>
                <a:spcPts val="105"/>
              </a:spcBef>
            </a:pPr>
            <a:r>
              <a:rPr lang="ja-JP" altLang="en-US" sz="2400" b="1" spc="-5" dirty="0">
                <a:solidFill>
                  <a:srgbClr val="0000FF"/>
                </a:solidFill>
                <a:latin typeface="HG丸ｺﾞｼｯｸM-PRO"/>
                <a:cs typeface="HG丸ｺﾞｼｯｸM-PRO"/>
              </a:rPr>
              <a:t>　緊急連絡先　リスト</a:t>
            </a:r>
            <a:r>
              <a:rPr lang="en-US" altLang="ja-JP" sz="2400" b="1" spc="-5" dirty="0">
                <a:solidFill>
                  <a:srgbClr val="0000FF"/>
                </a:solidFill>
                <a:latin typeface="HG丸ｺﾞｼｯｸM-PRO"/>
                <a:cs typeface="HG丸ｺﾞｼｯｸM-PRO"/>
              </a:rPr>
              <a:t>(</a:t>
            </a:r>
            <a:r>
              <a:rPr lang="ja-JP" altLang="en-US" sz="2400" b="1" spc="-5" dirty="0">
                <a:solidFill>
                  <a:srgbClr val="0000FF"/>
                </a:solidFill>
                <a:latin typeface="HG丸ｺﾞｼｯｸM-PRO"/>
                <a:cs typeface="HG丸ｺﾞｼｯｸM-PRO"/>
              </a:rPr>
              <a:t>サンプル）</a:t>
            </a:r>
            <a:endParaRPr sz="2400" b="1" i="0" spc="-5" dirty="0">
              <a:solidFill>
                <a:srgbClr val="0000FF"/>
              </a:solidFill>
              <a:latin typeface="HG丸ｺﾞｼｯｸM-PRO"/>
              <a:cs typeface="HG丸ｺﾞｼｯｸM-PRO"/>
            </a:endParaRPr>
          </a:p>
        </p:txBody>
      </p:sp>
      <p:sp>
        <p:nvSpPr>
          <p:cNvPr id="3" name="object 3"/>
          <p:cNvSpPr/>
          <p:nvPr/>
        </p:nvSpPr>
        <p:spPr>
          <a:xfrm>
            <a:off x="147828" y="696468"/>
            <a:ext cx="8918448" cy="85344"/>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47829" y="987092"/>
            <a:ext cx="8672644" cy="2825260"/>
          </a:xfrm>
          <a:prstGeom prst="rect">
            <a:avLst/>
          </a:prstGeom>
        </p:spPr>
        <p:txBody>
          <a:bodyPr vert="horz" wrap="square" lIns="0" tIns="14604" rIns="0" bIns="0" rtlCol="0">
            <a:spAutoFit/>
          </a:bodyPr>
          <a:lstStyle/>
          <a:p>
            <a:pPr marL="12700" marR="5080" indent="156845">
              <a:lnSpc>
                <a:spcPct val="105300"/>
              </a:lnSpc>
              <a:spcBef>
                <a:spcPts val="114"/>
              </a:spcBef>
            </a:pPr>
            <a:endParaRPr lang="en-US" altLang="ja-JP" dirty="0">
              <a:cs typeface="ＭＳ Ｐゴシック"/>
            </a:endParaRPr>
          </a:p>
          <a:p>
            <a:r>
              <a:rPr lang="ja-JP" altLang="en-US" dirty="0"/>
              <a:t>　　</a:t>
            </a:r>
            <a:endParaRPr lang="en-US" altLang="ja-JP" dirty="0">
              <a:solidFill>
                <a:srgbClr val="0000FF"/>
              </a:solidFill>
            </a:endParaRPr>
          </a:p>
          <a:p>
            <a:endParaRPr lang="en-US" altLang="ja-JP" dirty="0">
              <a:solidFill>
                <a:srgbClr val="0000FF"/>
              </a:solidFill>
            </a:endParaRPr>
          </a:p>
          <a:p>
            <a:r>
              <a:rPr lang="ja-JP" altLang="en-US" dirty="0">
                <a:solidFill>
                  <a:srgbClr val="0000FF"/>
                </a:solidFill>
              </a:rPr>
              <a:t>　　</a:t>
            </a:r>
            <a:endParaRPr lang="en-US" altLang="ja-JP" dirty="0">
              <a:solidFill>
                <a:srgbClr val="0000FF"/>
              </a:solidFill>
            </a:endParaRPr>
          </a:p>
          <a:p>
            <a:endParaRPr lang="en-US" altLang="ja-JP" b="1" dirty="0">
              <a:solidFill>
                <a:srgbClr val="0000FF"/>
              </a:solidFill>
            </a:endParaRPr>
          </a:p>
          <a:p>
            <a:endParaRPr lang="en-US" altLang="ja-JP" dirty="0">
              <a:solidFill>
                <a:srgbClr val="0000FF"/>
              </a:solidFill>
            </a:endParaRPr>
          </a:p>
          <a:p>
            <a:r>
              <a:rPr lang="ja-JP" altLang="en-US" dirty="0">
                <a:solidFill>
                  <a:srgbClr val="0000FF"/>
                </a:solidFill>
              </a:rPr>
              <a:t>　　</a:t>
            </a:r>
            <a:endParaRPr lang="ja-JP" altLang="ja-JP" dirty="0">
              <a:solidFill>
                <a:srgbClr val="0000FF"/>
              </a:solidFill>
            </a:endParaRPr>
          </a:p>
          <a:p>
            <a:pPr marL="12700" marR="5080" indent="156845">
              <a:lnSpc>
                <a:spcPct val="105300"/>
              </a:lnSpc>
              <a:spcBef>
                <a:spcPts val="114"/>
              </a:spcBef>
            </a:pPr>
            <a:endParaRPr lang="en-US" altLang="ja-JP" dirty="0">
              <a:solidFill>
                <a:srgbClr val="0000FF"/>
              </a:solidFill>
            </a:endParaRPr>
          </a:p>
          <a:p>
            <a:endParaRPr lang="en-US" altLang="ja-JP" dirty="0">
              <a:solidFill>
                <a:srgbClr val="0000FF"/>
              </a:solidFill>
              <a:latin typeface="ＭＳ Ｐゴシック"/>
              <a:cs typeface="ＭＳ Ｐゴシック"/>
            </a:endParaRPr>
          </a:p>
          <a:p>
            <a:endParaRPr lang="en-US" altLang="ja-JP" dirty="0">
              <a:solidFill>
                <a:srgbClr val="FF0000"/>
              </a:solidFill>
              <a:latin typeface="HG丸ｺﾞｼｯｸM-PRO"/>
              <a:cs typeface="HG丸ｺﾞｼｯｸM-PRO"/>
            </a:endParaRPr>
          </a:p>
        </p:txBody>
      </p:sp>
      <p:sp>
        <p:nvSpPr>
          <p:cNvPr id="7" name="object 7"/>
          <p:cNvSpPr txBox="1"/>
          <p:nvPr/>
        </p:nvSpPr>
        <p:spPr>
          <a:xfrm>
            <a:off x="8491982" y="6465214"/>
            <a:ext cx="128271" cy="153888"/>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88888"/>
                </a:solidFill>
                <a:latin typeface="Calibri"/>
                <a:cs typeface="Calibri"/>
              </a:rPr>
              <a:t>8</a:t>
            </a:fld>
            <a:endParaRPr sz="1200">
              <a:latin typeface="Calibri"/>
              <a:cs typeface="Calibri"/>
            </a:endParaRPr>
          </a:p>
        </p:txBody>
      </p:sp>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812" y="1412777"/>
            <a:ext cx="8541330" cy="2520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図 3">
            <a:extLst>
              <a:ext uri="{FF2B5EF4-FFF2-40B4-BE49-F238E27FC236}">
                <a16:creationId xmlns:a16="http://schemas.microsoft.com/office/drawing/2014/main" id="{84AC5B76-869C-4504-B2AD-E4C4A8D6D7D6}"/>
              </a:ext>
            </a:extLst>
          </p:cNvPr>
          <p:cNvPicPr>
            <a:picLocks noChangeAspect="1"/>
          </p:cNvPicPr>
          <p:nvPr/>
        </p:nvPicPr>
        <p:blipFill>
          <a:blip r:embed="rId5"/>
          <a:stretch>
            <a:fillRect/>
          </a:stretch>
        </p:blipFill>
        <p:spPr>
          <a:xfrm>
            <a:off x="4967467" y="5870908"/>
            <a:ext cx="3853006" cy="451143"/>
          </a:xfrm>
          <a:prstGeom prst="rect">
            <a:avLst/>
          </a:prstGeom>
        </p:spPr>
      </p:pic>
      <p:sp>
        <p:nvSpPr>
          <p:cNvPr id="5" name="正方形/長方形 4">
            <a:extLst>
              <a:ext uri="{FF2B5EF4-FFF2-40B4-BE49-F238E27FC236}">
                <a16:creationId xmlns:a16="http://schemas.microsoft.com/office/drawing/2014/main" id="{BD6A7B35-9E38-412A-B1F2-6F58358754C9}"/>
              </a:ext>
            </a:extLst>
          </p:cNvPr>
          <p:cNvSpPr/>
          <p:nvPr/>
        </p:nvSpPr>
        <p:spPr>
          <a:xfrm>
            <a:off x="147828" y="4149080"/>
            <a:ext cx="7120912" cy="246221"/>
          </a:xfrm>
          <a:prstGeom prst="rect">
            <a:avLst/>
          </a:prstGeom>
        </p:spPr>
        <p:txBody>
          <a:bodyPr wrap="square">
            <a:spAutoFit/>
          </a:bodyPr>
          <a:lstStyle/>
          <a:p>
            <a:r>
              <a:rPr lang="en-US" altLang="ja-JP" sz="1000" dirty="0"/>
              <a:t>※</a:t>
            </a:r>
            <a:r>
              <a:rPr lang="ja-JP" altLang="en-US" sz="1000" dirty="0"/>
              <a:t>　本リストの個人情報は、レース開催以外の目的では使用しない。</a:t>
            </a:r>
          </a:p>
        </p:txBody>
      </p:sp>
    </p:spTree>
    <p:extLst>
      <p:ext uri="{BB962C8B-B14F-4D97-AF65-F5344CB8AC3E}">
        <p14:creationId xmlns:p14="http://schemas.microsoft.com/office/powerpoint/2010/main" val="9847749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3.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1011</Words>
  <Application>Microsoft Office PowerPoint</Application>
  <PresentationFormat>画面に合わせる (4:3)</PresentationFormat>
  <Paragraphs>120</Paragraphs>
  <Slides>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HG丸ｺﾞｼｯｸM-PRO</vt:lpstr>
      <vt:lpstr>ＭＳ Ｐゴシック</vt:lpstr>
      <vt:lpstr>ＭＳ ゴシック</vt:lpstr>
      <vt:lpstr>Arial</vt:lpstr>
      <vt:lpstr>Calibri</vt:lpstr>
      <vt:lpstr>Times New Roman</vt:lpstr>
      <vt:lpstr>Office ​​テーマ</vt:lpstr>
      <vt:lpstr>Office Theme</vt:lpstr>
      <vt:lpstr>新型コロナ禍での 外洋レース開催のガイダンス</vt:lpstr>
      <vt:lpstr>はじめに　</vt:lpstr>
      <vt:lpstr>参考資料</vt:lpstr>
      <vt:lpstr>ガイダンス</vt:lpstr>
      <vt:lpstr>ガイダンス</vt:lpstr>
      <vt:lpstr>PowerPoint プレゼンテーション</vt:lpstr>
      <vt:lpstr>　乗員登録　リスト(サンプル）</vt:lpstr>
      <vt:lpstr>　緊急連絡先　リスト(サンプル）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 User</dc:creator>
  <cp:lastModifiedBy>omura</cp:lastModifiedBy>
  <cp:revision>67</cp:revision>
  <cp:lastPrinted>2020-06-12T06:31:08Z</cp:lastPrinted>
  <dcterms:created xsi:type="dcterms:W3CDTF">2019-01-23T09:01:25Z</dcterms:created>
  <dcterms:modified xsi:type="dcterms:W3CDTF">2020-06-12T06:47:12Z</dcterms:modified>
</cp:coreProperties>
</file>